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slides/slide19.xml" ContentType="application/vnd.openxmlformats-officedocument.presentationml.slide+xml"/>
  <Default Extension="png" ContentType="image/png"/>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Default Extension="jpeg" ContentType="image/jpeg"/>
  <Default Extension="emf" ContentType="image/x-emf"/>
  <Default Extension="wmf" ContentType="image/x-w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7"/>
  </p:notesMasterIdLst>
  <p:sldIdLst>
    <p:sldId id="429" r:id="rId2"/>
    <p:sldId id="257" r:id="rId3"/>
    <p:sldId id="574" r:id="rId4"/>
    <p:sldId id="259" r:id="rId5"/>
    <p:sldId id="576" r:id="rId6"/>
    <p:sldId id="578" r:id="rId7"/>
    <p:sldId id="579" r:id="rId8"/>
    <p:sldId id="316" r:id="rId9"/>
    <p:sldId id="580" r:id="rId10"/>
    <p:sldId id="581" r:id="rId11"/>
    <p:sldId id="582" r:id="rId12"/>
    <p:sldId id="583" r:id="rId13"/>
    <p:sldId id="262" r:id="rId14"/>
    <p:sldId id="584" r:id="rId15"/>
    <p:sldId id="585" r:id="rId16"/>
    <p:sldId id="586" r:id="rId17"/>
    <p:sldId id="425" r:id="rId18"/>
    <p:sldId id="587" r:id="rId19"/>
    <p:sldId id="588" r:id="rId20"/>
    <p:sldId id="589" r:id="rId21"/>
    <p:sldId id="590" r:id="rId22"/>
    <p:sldId id="591" r:id="rId23"/>
    <p:sldId id="592" r:id="rId24"/>
    <p:sldId id="284" r:id="rId25"/>
    <p:sldId id="573" r:id="rId26"/>
  </p:sldIdLst>
  <p:sldSz cx="10691813" cy="7559675"/>
  <p:notesSz cx="6858000" cy="9144000"/>
  <p:defaultTextStyle>
    <a:defPPr>
      <a:defRPr lang="fr-FR"/>
    </a:defPPr>
    <a:lvl1pPr marL="0" algn="l" defTabSz="913382" rtl="0" eaLnBrk="1" latinLnBrk="0" hangingPunct="1">
      <a:defRPr sz="1800" kern="1200">
        <a:solidFill>
          <a:schemeClr val="tx1"/>
        </a:solidFill>
        <a:latin typeface="+mn-lt"/>
        <a:ea typeface="+mn-ea"/>
        <a:cs typeface="+mn-cs"/>
      </a:defRPr>
    </a:lvl1pPr>
    <a:lvl2pPr marL="456687" algn="l" defTabSz="913382" rtl="0" eaLnBrk="1" latinLnBrk="0" hangingPunct="1">
      <a:defRPr sz="1800" kern="1200">
        <a:solidFill>
          <a:schemeClr val="tx1"/>
        </a:solidFill>
        <a:latin typeface="+mn-lt"/>
        <a:ea typeface="+mn-ea"/>
        <a:cs typeface="+mn-cs"/>
      </a:defRPr>
    </a:lvl2pPr>
    <a:lvl3pPr marL="913382" algn="l" defTabSz="913382" rtl="0" eaLnBrk="1" latinLnBrk="0" hangingPunct="1">
      <a:defRPr sz="1800" kern="1200">
        <a:solidFill>
          <a:schemeClr val="tx1"/>
        </a:solidFill>
        <a:latin typeface="+mn-lt"/>
        <a:ea typeface="+mn-ea"/>
        <a:cs typeface="+mn-cs"/>
      </a:defRPr>
    </a:lvl3pPr>
    <a:lvl4pPr marL="1370072" algn="l" defTabSz="913382" rtl="0" eaLnBrk="1" latinLnBrk="0" hangingPunct="1">
      <a:defRPr sz="1800" kern="1200">
        <a:solidFill>
          <a:schemeClr val="tx1"/>
        </a:solidFill>
        <a:latin typeface="+mn-lt"/>
        <a:ea typeface="+mn-ea"/>
        <a:cs typeface="+mn-cs"/>
      </a:defRPr>
    </a:lvl4pPr>
    <a:lvl5pPr marL="1826765" algn="l" defTabSz="913382" rtl="0" eaLnBrk="1" latinLnBrk="0" hangingPunct="1">
      <a:defRPr sz="1800" kern="1200">
        <a:solidFill>
          <a:schemeClr val="tx1"/>
        </a:solidFill>
        <a:latin typeface="+mn-lt"/>
        <a:ea typeface="+mn-ea"/>
        <a:cs typeface="+mn-cs"/>
      </a:defRPr>
    </a:lvl5pPr>
    <a:lvl6pPr marL="2283455" algn="l" defTabSz="913382" rtl="0" eaLnBrk="1" latinLnBrk="0" hangingPunct="1">
      <a:defRPr sz="1800" kern="1200">
        <a:solidFill>
          <a:schemeClr val="tx1"/>
        </a:solidFill>
        <a:latin typeface="+mn-lt"/>
        <a:ea typeface="+mn-ea"/>
        <a:cs typeface="+mn-cs"/>
      </a:defRPr>
    </a:lvl6pPr>
    <a:lvl7pPr marL="2740147" algn="l" defTabSz="913382" rtl="0" eaLnBrk="1" latinLnBrk="0" hangingPunct="1">
      <a:defRPr sz="1800" kern="1200">
        <a:solidFill>
          <a:schemeClr val="tx1"/>
        </a:solidFill>
        <a:latin typeface="+mn-lt"/>
        <a:ea typeface="+mn-ea"/>
        <a:cs typeface="+mn-cs"/>
      </a:defRPr>
    </a:lvl7pPr>
    <a:lvl8pPr marL="3196841" algn="l" defTabSz="913382" rtl="0" eaLnBrk="1" latinLnBrk="0" hangingPunct="1">
      <a:defRPr sz="1800" kern="1200">
        <a:solidFill>
          <a:schemeClr val="tx1"/>
        </a:solidFill>
        <a:latin typeface="+mn-lt"/>
        <a:ea typeface="+mn-ea"/>
        <a:cs typeface="+mn-cs"/>
      </a:defRPr>
    </a:lvl8pPr>
    <a:lvl9pPr marL="3653531" algn="l" defTabSz="913382"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2231A"/>
    <a:srgbClr val="007CBA"/>
    <a:srgbClr val="675DC6"/>
    <a:srgbClr val="FFCE00"/>
    <a:srgbClr val="0000FF"/>
    <a:srgbClr val="6600FF"/>
    <a:srgbClr val="C00D0D"/>
    <a:srgbClr val="F2F2F2"/>
    <a:srgbClr val="FAC0C4"/>
    <a:srgbClr val="F58189"/>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79" autoAdjust="0"/>
    <p:restoredTop sz="94660"/>
  </p:normalViewPr>
  <p:slideViewPr>
    <p:cSldViewPr>
      <p:cViewPr>
        <p:scale>
          <a:sx n="80" d="100"/>
          <a:sy n="80" d="100"/>
        </p:scale>
        <p:origin x="-2124" y="-702"/>
      </p:cViewPr>
      <p:guideLst>
        <p:guide orient="horz" pos="2381"/>
        <p:guide pos="3368"/>
      </p:guideLst>
    </p:cSldViewPr>
  </p:slideViewPr>
  <p:notesTextViewPr>
    <p:cViewPr>
      <p:scale>
        <a:sx n="100" d="100"/>
        <a:sy n="100" d="100"/>
      </p:scale>
      <p:origin x="0" y="0"/>
    </p:cViewPr>
  </p:notesTextViewPr>
  <p:sorterViewPr>
    <p:cViewPr>
      <p:scale>
        <a:sx n="66" d="100"/>
        <a:sy n="66" d="100"/>
      </p:scale>
      <p:origin x="0" y="11688"/>
    </p:cViewPr>
  </p:sorter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BB48266-B97D-4C97-B2B1-02BCF4EA7E35}" type="datetimeFigureOut">
              <a:rPr lang="fr-FR" smtClean="0"/>
              <a:pPr/>
              <a:t>01/09/2016</a:t>
            </a:fld>
            <a:endParaRPr lang="fr-FR"/>
          </a:p>
        </p:txBody>
      </p:sp>
      <p:sp>
        <p:nvSpPr>
          <p:cNvPr id="4" name="Espace réservé de l'image des diapositives 3"/>
          <p:cNvSpPr>
            <a:spLocks noGrp="1" noRot="1" noChangeAspect="1"/>
          </p:cNvSpPr>
          <p:nvPr>
            <p:ph type="sldImg" idx="2"/>
          </p:nvPr>
        </p:nvSpPr>
        <p:spPr>
          <a:xfrm>
            <a:off x="1004888" y="685800"/>
            <a:ext cx="4848225" cy="34290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commentaires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6" name="Espace réservé du pied de page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167F6C4-E449-4B34-A9D1-286FD27F3538}" type="slidenum">
              <a:rPr lang="fr-FR" smtClean="0"/>
              <a:pPr/>
              <a:t>‹N°›</a:t>
            </a:fld>
            <a:endParaRPr lang="fr-FR"/>
          </a:p>
        </p:txBody>
      </p:sp>
    </p:spTree>
  </p:cSld>
  <p:clrMap bg1="lt1" tx1="dk1" bg2="lt2" tx2="dk2" accent1="accent1" accent2="accent2" accent3="accent3" accent4="accent4" accent5="accent5" accent6="accent6" hlink="hlink" folHlink="folHlink"/>
  <p:notesStyle>
    <a:lvl1pPr marL="0" algn="l" defTabSz="913382" rtl="0" eaLnBrk="1" latinLnBrk="0" hangingPunct="1">
      <a:defRPr sz="1300" kern="1200">
        <a:solidFill>
          <a:schemeClr val="tx1"/>
        </a:solidFill>
        <a:latin typeface="+mn-lt"/>
        <a:ea typeface="+mn-ea"/>
        <a:cs typeface="+mn-cs"/>
      </a:defRPr>
    </a:lvl1pPr>
    <a:lvl2pPr marL="456687" algn="l" defTabSz="913382" rtl="0" eaLnBrk="1" latinLnBrk="0" hangingPunct="1">
      <a:defRPr sz="1300" kern="1200">
        <a:solidFill>
          <a:schemeClr val="tx1"/>
        </a:solidFill>
        <a:latin typeface="+mn-lt"/>
        <a:ea typeface="+mn-ea"/>
        <a:cs typeface="+mn-cs"/>
      </a:defRPr>
    </a:lvl2pPr>
    <a:lvl3pPr marL="913382" algn="l" defTabSz="913382" rtl="0" eaLnBrk="1" latinLnBrk="0" hangingPunct="1">
      <a:defRPr sz="1300" kern="1200">
        <a:solidFill>
          <a:schemeClr val="tx1"/>
        </a:solidFill>
        <a:latin typeface="+mn-lt"/>
        <a:ea typeface="+mn-ea"/>
        <a:cs typeface="+mn-cs"/>
      </a:defRPr>
    </a:lvl3pPr>
    <a:lvl4pPr marL="1370072" algn="l" defTabSz="913382" rtl="0" eaLnBrk="1" latinLnBrk="0" hangingPunct="1">
      <a:defRPr sz="1300" kern="1200">
        <a:solidFill>
          <a:schemeClr val="tx1"/>
        </a:solidFill>
        <a:latin typeface="+mn-lt"/>
        <a:ea typeface="+mn-ea"/>
        <a:cs typeface="+mn-cs"/>
      </a:defRPr>
    </a:lvl4pPr>
    <a:lvl5pPr marL="1826765" algn="l" defTabSz="913382" rtl="0" eaLnBrk="1" latinLnBrk="0" hangingPunct="1">
      <a:defRPr sz="1300" kern="1200">
        <a:solidFill>
          <a:schemeClr val="tx1"/>
        </a:solidFill>
        <a:latin typeface="+mn-lt"/>
        <a:ea typeface="+mn-ea"/>
        <a:cs typeface="+mn-cs"/>
      </a:defRPr>
    </a:lvl5pPr>
    <a:lvl6pPr marL="2283455" algn="l" defTabSz="913382" rtl="0" eaLnBrk="1" latinLnBrk="0" hangingPunct="1">
      <a:defRPr sz="1300" kern="1200">
        <a:solidFill>
          <a:schemeClr val="tx1"/>
        </a:solidFill>
        <a:latin typeface="+mn-lt"/>
        <a:ea typeface="+mn-ea"/>
        <a:cs typeface="+mn-cs"/>
      </a:defRPr>
    </a:lvl6pPr>
    <a:lvl7pPr marL="2740147" algn="l" defTabSz="913382" rtl="0" eaLnBrk="1" latinLnBrk="0" hangingPunct="1">
      <a:defRPr sz="1300" kern="1200">
        <a:solidFill>
          <a:schemeClr val="tx1"/>
        </a:solidFill>
        <a:latin typeface="+mn-lt"/>
        <a:ea typeface="+mn-ea"/>
        <a:cs typeface="+mn-cs"/>
      </a:defRPr>
    </a:lvl7pPr>
    <a:lvl8pPr marL="3196841" algn="l" defTabSz="913382" rtl="0" eaLnBrk="1" latinLnBrk="0" hangingPunct="1">
      <a:defRPr sz="1300" kern="1200">
        <a:solidFill>
          <a:schemeClr val="tx1"/>
        </a:solidFill>
        <a:latin typeface="+mn-lt"/>
        <a:ea typeface="+mn-ea"/>
        <a:cs typeface="+mn-cs"/>
      </a:defRPr>
    </a:lvl8pPr>
    <a:lvl9pPr marL="3653531" algn="l" defTabSz="913382" rtl="0" eaLnBrk="1" latinLnBrk="0" hangingPunct="1">
      <a:defRPr sz="13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txStyles>
    <p:titleStyle/>
    <p:bodyStyle/>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3" Type="http://schemas.openxmlformats.org/officeDocument/2006/relationships/image" Target="../media/image2.jpeg"/><Relationship Id="rId7" Type="http://schemas.openxmlformats.org/officeDocument/2006/relationships/image" Target="../media/image6.png"/><Relationship Id="rId12" Type="http://schemas.openxmlformats.org/officeDocument/2006/relationships/image" Target="../media/image11.jpeg"/><Relationship Id="rId17" Type="http://schemas.openxmlformats.org/officeDocument/2006/relationships/image" Target="../media/image16.png"/><Relationship Id="rId2" Type="http://schemas.openxmlformats.org/officeDocument/2006/relationships/image" Target="../media/image1.png"/><Relationship Id="rId16" Type="http://schemas.openxmlformats.org/officeDocument/2006/relationships/image" Target="../media/image15.png"/><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0.jpeg"/><Relationship Id="rId5" Type="http://schemas.openxmlformats.org/officeDocument/2006/relationships/image" Target="../media/image4.png"/><Relationship Id="rId15" Type="http://schemas.openxmlformats.org/officeDocument/2006/relationships/image" Target="../media/image1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png"/></Relationships>
</file>

<file path=ppt/slides/_rels/slide10.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emf"/><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8.wmf"/><Relationship Id="rId2" Type="http://schemas.openxmlformats.org/officeDocument/2006/relationships/image" Target="../media/image17.emf"/><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xml"/><Relationship Id="rId5" Type="http://schemas.openxmlformats.org/officeDocument/2006/relationships/image" Target="../media/image28.png"/><Relationship Id="rId4" Type="http://schemas.openxmlformats.org/officeDocument/2006/relationships/image" Target="../media/image15.png"/></Relationships>
</file>

<file path=ppt/slides/_rels/slide3.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hyperlink" Target="https://fr.wikipedia.org/wiki/M%C3%A9moire_vive" TargetMode="External"/><Relationship Id="rId2" Type="http://schemas.openxmlformats.org/officeDocument/2006/relationships/image" Target="../media/image19.emf"/><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5.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hyperlink" Target="https://fr.wikipedia.org/wiki/13_mars" TargetMode="External"/><Relationship Id="rId7" Type="http://schemas.openxmlformats.org/officeDocument/2006/relationships/hyperlink" Target="https://fr.wikipedia.org/wiki/Solomon_Hykes" TargetMode="External"/><Relationship Id="rId2" Type="http://schemas.openxmlformats.org/officeDocument/2006/relationships/image" Target="../media/image19.emf"/><Relationship Id="rId1" Type="http://schemas.openxmlformats.org/officeDocument/2006/relationships/slideLayout" Target="../slideLayouts/slideLayout1.xml"/><Relationship Id="rId6" Type="http://schemas.openxmlformats.org/officeDocument/2006/relationships/hyperlink" Target="https://fr.wikipedia.org/wiki/D%C3%A9veloppeur" TargetMode="External"/><Relationship Id="rId5" Type="http://schemas.openxmlformats.org/officeDocument/2006/relationships/hyperlink" Target="https://fr.wikipedia.org/wiki/2013_en_informatique" TargetMode="External"/><Relationship Id="rId4" Type="http://schemas.openxmlformats.org/officeDocument/2006/relationships/hyperlink" Target="https://fr.wikipedia.org/wiki/Mars_2013" TargetMode="External"/></Relationships>
</file>

<file path=ppt/slides/_rels/slide8.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Image 1"/>
          <p:cNvPicPr>
            <a:picLocks/>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0" y="0"/>
            <a:ext cx="10693400" cy="75565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 name="Text 4"/>
          <p:cNvSpPr txBox="1"/>
          <p:nvPr/>
        </p:nvSpPr>
        <p:spPr>
          <a:xfrm>
            <a:off x="3960248" y="4211885"/>
            <a:ext cx="6786261" cy="173432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rtlCol="0">
            <a:spAutoFit/>
          </a:bodyPr>
          <a:lstStyle/>
          <a:p>
            <a:pPr lvl="0">
              <a:lnSpc>
                <a:spcPct val="114999"/>
              </a:lnSpc>
            </a:pPr>
            <a:r>
              <a:rPr lang="fr-FR" sz="3600" b="1" dirty="0" smtClean="0">
                <a:latin typeface="Arial" charset="0"/>
                <a:cs typeface="Arial" charset="0"/>
              </a:rPr>
              <a:t>Présentation : </a:t>
            </a:r>
          </a:p>
          <a:p>
            <a:pPr lvl="0">
              <a:lnSpc>
                <a:spcPct val="114999"/>
              </a:lnSpc>
            </a:pPr>
            <a:r>
              <a:rPr lang="fr-FR" sz="3600" b="1" dirty="0" smtClean="0">
                <a:solidFill>
                  <a:srgbClr val="E2231A"/>
                </a:solidFill>
                <a:latin typeface="Arial" charset="0"/>
                <a:cs typeface="Arial" charset="0"/>
              </a:rPr>
              <a:t>Docker</a:t>
            </a:r>
          </a:p>
          <a:p>
            <a:pPr lvl="0">
              <a:lnSpc>
                <a:spcPct val="114999"/>
              </a:lnSpc>
            </a:pPr>
            <a:endParaRPr sz="2600" dirty="0">
              <a:solidFill>
                <a:srgbClr val="E2231A"/>
              </a:solidFill>
              <a:latin typeface="Arial" charset="0"/>
              <a:cs typeface="Arial" charset="0"/>
            </a:endParaRPr>
          </a:p>
        </p:txBody>
      </p:sp>
      <p:sp>
        <p:nvSpPr>
          <p:cNvPr id="10" name="Text 5"/>
          <p:cNvSpPr txBox="1"/>
          <p:nvPr/>
        </p:nvSpPr>
        <p:spPr>
          <a:xfrm>
            <a:off x="3977754" y="6084093"/>
            <a:ext cx="2880320" cy="38856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rtlCol="0">
            <a:spAutoFit/>
          </a:bodyPr>
          <a:lstStyle/>
          <a:p>
            <a:pPr lvl="0">
              <a:lnSpc>
                <a:spcPct val="114999"/>
              </a:lnSpc>
            </a:pPr>
            <a:r>
              <a:rPr lang="fr-FR" sz="2400" b="1" dirty="0" smtClean="0">
                <a:latin typeface="Arial" charset="0"/>
                <a:cs typeface="Arial" charset="0"/>
              </a:rPr>
              <a:t> Septembre </a:t>
            </a:r>
            <a:r>
              <a:rPr lang="fr-FR" sz="2400" b="1" dirty="0" smtClean="0">
                <a:solidFill>
                  <a:srgbClr val="FF0000"/>
                </a:solidFill>
                <a:latin typeface="Arial" charset="0"/>
                <a:cs typeface="Arial" charset="0"/>
              </a:rPr>
              <a:t>2016</a:t>
            </a:r>
            <a:endParaRPr sz="1600" dirty="0">
              <a:latin typeface="Arial" charset="0"/>
              <a:cs typeface="Arial" charset="0"/>
            </a:endParaRPr>
          </a:p>
        </p:txBody>
      </p:sp>
      <p:pic>
        <p:nvPicPr>
          <p:cNvPr id="16" name="Picture 18" descr="http://stablekernel.com/blog/wp-content/uploads/2015/02/Big-Data.jpg"/>
          <p:cNvPicPr>
            <a:picLocks noChangeAspect="1" noChangeArrowheads="1"/>
          </p:cNvPicPr>
          <p:nvPr/>
        </p:nvPicPr>
        <p:blipFill>
          <a:blip r:embed="rId3" cstate="print"/>
          <a:srcRect/>
          <a:stretch>
            <a:fillRect/>
          </a:stretch>
        </p:blipFill>
        <p:spPr bwMode="auto">
          <a:xfrm>
            <a:off x="0" y="6287"/>
            <a:ext cx="10691813" cy="4081637"/>
          </a:xfrm>
          <a:prstGeom prst="rect">
            <a:avLst/>
          </a:prstGeom>
          <a:noFill/>
        </p:spPr>
      </p:pic>
      <p:pic>
        <p:nvPicPr>
          <p:cNvPr id="13" name="Picture 6" descr="http://www.teradata.com/uploadedImages/Blogs/Australia-New_Zealand/anz.png"/>
          <p:cNvPicPr>
            <a:picLocks noChangeAspect="1" noChangeArrowheads="1"/>
          </p:cNvPicPr>
          <p:nvPr/>
        </p:nvPicPr>
        <p:blipFill>
          <a:blip r:embed="rId4" cstate="print"/>
          <a:srcRect/>
          <a:stretch>
            <a:fillRect/>
          </a:stretch>
        </p:blipFill>
        <p:spPr bwMode="auto">
          <a:xfrm>
            <a:off x="4448894" y="-14278"/>
            <a:ext cx="6259512" cy="4139877"/>
          </a:xfrm>
          <a:prstGeom prst="rect">
            <a:avLst/>
          </a:prstGeom>
          <a:noFill/>
        </p:spPr>
      </p:pic>
      <p:pic>
        <p:nvPicPr>
          <p:cNvPr id="19" name="Picture 9" descr="TDAT-icon-dashboard-on-white"/>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3331444" y="2"/>
            <a:ext cx="1222374" cy="1368425"/>
          </a:xfrm>
          <a:prstGeom prst="rect">
            <a:avLst/>
          </a:prstGeom>
          <a:noFill/>
          <a:ln w="9525">
            <a:noFill/>
            <a:miter lim="800000"/>
            <a:headEnd/>
            <a:tailEnd/>
          </a:ln>
        </p:spPr>
      </p:pic>
      <p:sp>
        <p:nvSpPr>
          <p:cNvPr id="25" name="Content Placeholder 15"/>
          <p:cNvSpPr txBox="1">
            <a:spLocks/>
          </p:cNvSpPr>
          <p:nvPr/>
        </p:nvSpPr>
        <p:spPr>
          <a:xfrm>
            <a:off x="3354363" y="1760792"/>
            <a:ext cx="3200400" cy="854340"/>
          </a:xfrm>
          <a:prstGeom prst="rect">
            <a:avLst/>
          </a:prstGeom>
        </p:spPr>
        <p:txBody>
          <a:bodyPr wrap="square" lIns="91337" tIns="45669" rIns="91337" bIns="45669"/>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a:lnSpc>
                <a:spcPct val="125000"/>
              </a:lnSpc>
              <a:buClr>
                <a:srgbClr val="E27222"/>
              </a:buClr>
            </a:pPr>
            <a:r>
              <a:rPr lang="en-US" sz="4600" kern="0" dirty="0" smtClean="0">
                <a:solidFill>
                  <a:prstClr val="white"/>
                </a:solidFill>
                <a:ea typeface="ヒラギノ角ゴ Pro W3" charset="-128"/>
              </a:rPr>
              <a:t>INSIGHT</a:t>
            </a:r>
          </a:p>
          <a:p>
            <a:pPr marL="0" lvl="1">
              <a:lnSpc>
                <a:spcPct val="125000"/>
              </a:lnSpc>
              <a:buClr>
                <a:srgbClr val="E27222"/>
              </a:buClr>
              <a:buFont typeface="Apple Symbols"/>
              <a:buChar char="⠕"/>
            </a:pPr>
            <a:endParaRPr lang="en-US" kern="0" dirty="0" smtClean="0">
              <a:solidFill>
                <a:prstClr val="white"/>
              </a:solidFill>
              <a:ea typeface="ヒラギノ角ゴ Pro W3" charset="-128"/>
            </a:endParaRPr>
          </a:p>
          <a:p>
            <a:pPr>
              <a:lnSpc>
                <a:spcPct val="125000"/>
              </a:lnSpc>
              <a:buClr>
                <a:srgbClr val="E27222"/>
              </a:buClr>
              <a:buFont typeface="Apple Symbols"/>
              <a:buChar char="⠕"/>
            </a:pPr>
            <a:endParaRPr lang="en-US" dirty="0" smtClean="0">
              <a:solidFill>
                <a:prstClr val="white"/>
              </a:solidFill>
            </a:endParaRPr>
          </a:p>
          <a:p>
            <a:pPr>
              <a:lnSpc>
                <a:spcPct val="150000"/>
              </a:lnSpc>
              <a:buClr>
                <a:srgbClr val="E27222"/>
              </a:buClr>
              <a:buFont typeface="Apple Symbols"/>
              <a:buChar char="⠕"/>
            </a:pPr>
            <a:endParaRPr lang="en-US" dirty="0" smtClean="0">
              <a:solidFill>
                <a:prstClr val="white"/>
              </a:solidFill>
            </a:endParaRPr>
          </a:p>
        </p:txBody>
      </p:sp>
      <p:sp>
        <p:nvSpPr>
          <p:cNvPr id="26" name="Content Placeholder 15"/>
          <p:cNvSpPr txBox="1">
            <a:spLocks/>
          </p:cNvSpPr>
          <p:nvPr/>
        </p:nvSpPr>
        <p:spPr>
          <a:xfrm>
            <a:off x="6326173" y="1760792"/>
            <a:ext cx="3124199" cy="854340"/>
          </a:xfrm>
          <a:prstGeom prst="rect">
            <a:avLst/>
          </a:prstGeom>
        </p:spPr>
        <p:txBody>
          <a:bodyPr wrap="square" lIns="91337" tIns="45669" rIns="91337" bIns="45669"/>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a:lnSpc>
                <a:spcPct val="125000"/>
              </a:lnSpc>
              <a:buClr>
                <a:srgbClr val="E27222"/>
              </a:buClr>
            </a:pPr>
            <a:r>
              <a:rPr lang="en-US" sz="4600" kern="0" dirty="0" smtClean="0">
                <a:solidFill>
                  <a:prstClr val="white"/>
                </a:solidFill>
                <a:ea typeface="ヒラギノ角ゴ Pro W3" charset="-128"/>
              </a:rPr>
              <a:t>ACTION</a:t>
            </a:r>
          </a:p>
          <a:p>
            <a:pPr marL="0" lvl="1" algn="ctr">
              <a:lnSpc>
                <a:spcPct val="125000"/>
              </a:lnSpc>
              <a:buClr>
                <a:srgbClr val="E27222"/>
              </a:buClr>
              <a:buFont typeface="Apple Symbols"/>
              <a:buChar char="⠕"/>
            </a:pPr>
            <a:endParaRPr lang="en-US" kern="0" dirty="0" smtClean="0">
              <a:solidFill>
                <a:prstClr val="white"/>
              </a:solidFill>
              <a:ea typeface="ヒラギノ角ゴ Pro W3" charset="-128"/>
            </a:endParaRPr>
          </a:p>
          <a:p>
            <a:pPr algn="ctr">
              <a:lnSpc>
                <a:spcPct val="125000"/>
              </a:lnSpc>
              <a:buClr>
                <a:srgbClr val="E27222"/>
              </a:buClr>
              <a:buFont typeface="Apple Symbols"/>
              <a:buChar char="⠕"/>
            </a:pPr>
            <a:endParaRPr lang="en-US" dirty="0" smtClean="0">
              <a:solidFill>
                <a:prstClr val="white"/>
              </a:solidFill>
            </a:endParaRPr>
          </a:p>
          <a:p>
            <a:pPr algn="ctr">
              <a:lnSpc>
                <a:spcPct val="150000"/>
              </a:lnSpc>
              <a:buClr>
                <a:srgbClr val="E27222"/>
              </a:buClr>
              <a:buFont typeface="Apple Symbols"/>
              <a:buChar char="⠕"/>
            </a:pPr>
            <a:endParaRPr lang="en-US" dirty="0" smtClean="0">
              <a:solidFill>
                <a:prstClr val="white"/>
              </a:solidFill>
            </a:endParaRPr>
          </a:p>
        </p:txBody>
      </p:sp>
      <p:cxnSp>
        <p:nvCxnSpPr>
          <p:cNvPr id="27" name="Straight Connector 19"/>
          <p:cNvCxnSpPr/>
          <p:nvPr/>
        </p:nvCxnSpPr>
        <p:spPr bwMode="auto">
          <a:xfrm rot="16200000" flipV="1">
            <a:off x="2286549" y="1929337"/>
            <a:ext cx="533400" cy="228599"/>
          </a:xfrm>
          <a:prstGeom prst="line">
            <a:avLst/>
          </a:prstGeom>
          <a:solidFill>
            <a:schemeClr val="accent1"/>
          </a:solidFill>
          <a:ln w="25400" cap="flat" cmpd="sng" algn="ctr">
            <a:gradFill flip="none" rotWithShape="1">
              <a:gsLst>
                <a:gs pos="100000">
                  <a:srgbClr val="143055"/>
                </a:gs>
                <a:gs pos="0">
                  <a:srgbClr val="2667A4"/>
                </a:gs>
              </a:gsLst>
              <a:lin ang="0" scaled="1"/>
              <a:tileRect/>
            </a:gradFill>
            <a:prstDash val="solid"/>
            <a:round/>
            <a:headEnd type="none" w="med" len="med"/>
            <a:tailEnd type="none" w="med" len="med"/>
          </a:ln>
          <a:effectLst/>
        </p:spPr>
      </p:cxnSp>
      <p:cxnSp>
        <p:nvCxnSpPr>
          <p:cNvPr id="28" name="Straight Connector 21"/>
          <p:cNvCxnSpPr/>
          <p:nvPr/>
        </p:nvCxnSpPr>
        <p:spPr bwMode="auto">
          <a:xfrm rot="5400000">
            <a:off x="2248455" y="2424632"/>
            <a:ext cx="533401" cy="304800"/>
          </a:xfrm>
          <a:prstGeom prst="line">
            <a:avLst/>
          </a:prstGeom>
          <a:solidFill>
            <a:schemeClr val="accent1"/>
          </a:solidFill>
          <a:ln w="25400" cap="flat" cmpd="sng" algn="ctr">
            <a:gradFill flip="none" rotWithShape="1">
              <a:gsLst>
                <a:gs pos="100000">
                  <a:srgbClr val="143055"/>
                </a:gs>
                <a:gs pos="0">
                  <a:srgbClr val="2667A4"/>
                </a:gs>
              </a:gsLst>
              <a:lin ang="0" scaled="1"/>
              <a:tileRect/>
            </a:gradFill>
            <a:prstDash val="solid"/>
            <a:round/>
            <a:headEnd type="none" w="med" len="med"/>
            <a:tailEnd type="none" w="med" len="med"/>
          </a:ln>
          <a:effectLst/>
        </p:spPr>
      </p:cxnSp>
      <p:cxnSp>
        <p:nvCxnSpPr>
          <p:cNvPr id="29" name="Straight Connector 25"/>
          <p:cNvCxnSpPr/>
          <p:nvPr/>
        </p:nvCxnSpPr>
        <p:spPr bwMode="auto">
          <a:xfrm rot="16200000" flipV="1">
            <a:off x="5410746" y="1929337"/>
            <a:ext cx="533400" cy="228599"/>
          </a:xfrm>
          <a:prstGeom prst="line">
            <a:avLst/>
          </a:prstGeom>
          <a:solidFill>
            <a:schemeClr val="accent1"/>
          </a:solidFill>
          <a:ln w="25400" cap="flat" cmpd="sng" algn="ctr">
            <a:gradFill flip="none" rotWithShape="1">
              <a:gsLst>
                <a:gs pos="100000">
                  <a:srgbClr val="143055"/>
                </a:gs>
                <a:gs pos="0">
                  <a:srgbClr val="2667A4"/>
                </a:gs>
              </a:gsLst>
              <a:lin ang="0" scaled="1"/>
              <a:tileRect/>
            </a:gradFill>
            <a:prstDash val="solid"/>
            <a:round/>
            <a:headEnd type="none" w="med" len="med"/>
            <a:tailEnd type="none" w="med" len="med"/>
          </a:ln>
          <a:effectLst/>
        </p:spPr>
      </p:cxnSp>
      <p:cxnSp>
        <p:nvCxnSpPr>
          <p:cNvPr id="30" name="Straight Connector 26"/>
          <p:cNvCxnSpPr/>
          <p:nvPr/>
        </p:nvCxnSpPr>
        <p:spPr bwMode="auto">
          <a:xfrm rot="5400000">
            <a:off x="5372649" y="2424633"/>
            <a:ext cx="533400" cy="304800"/>
          </a:xfrm>
          <a:prstGeom prst="line">
            <a:avLst/>
          </a:prstGeom>
          <a:solidFill>
            <a:schemeClr val="accent1"/>
          </a:solidFill>
          <a:ln w="25400" cap="flat" cmpd="sng" algn="ctr">
            <a:gradFill flip="none" rotWithShape="1">
              <a:gsLst>
                <a:gs pos="100000">
                  <a:srgbClr val="143055"/>
                </a:gs>
                <a:gs pos="0">
                  <a:srgbClr val="2667A4"/>
                </a:gs>
              </a:gsLst>
              <a:lin ang="0" scaled="1"/>
              <a:tileRect/>
            </a:gradFill>
            <a:prstDash val="solid"/>
            <a:round/>
            <a:headEnd type="none" w="med" len="med"/>
            <a:tailEnd type="none" w="med" len="med"/>
          </a:ln>
          <a:effectLst/>
        </p:spPr>
      </p:cxnSp>
      <p:pic>
        <p:nvPicPr>
          <p:cNvPr id="32" name="Picture 22"/>
          <p:cNvPicPr>
            <a:picLocks noChangeAspect="1"/>
          </p:cNvPicPr>
          <p:nvPr/>
        </p:nvPicPr>
        <p:blipFill>
          <a:blip r:embed="rId6" cstate="email">
            <a:extLst>
              <a:ext uri="{28A0092B-C50C-407E-A947-70E740481C1C}">
                <a14:useLocalDpi xmlns="" xmlns:a14="http://schemas.microsoft.com/office/drawing/2010/main" xmlns:lc="http://schemas.openxmlformats.org/drawingml/2006/lockedCanvas"/>
              </a:ext>
            </a:extLst>
          </a:blip>
          <a:stretch>
            <a:fillRect/>
          </a:stretch>
        </p:blipFill>
        <p:spPr>
          <a:xfrm>
            <a:off x="4592314" y="710132"/>
            <a:ext cx="849968" cy="1088802"/>
          </a:xfrm>
          <a:prstGeom prst="rect">
            <a:avLst/>
          </a:prstGeom>
        </p:spPr>
      </p:pic>
      <p:pic>
        <p:nvPicPr>
          <p:cNvPr id="33" name="Picture 23"/>
          <p:cNvPicPr>
            <a:picLocks noChangeAspect="1"/>
          </p:cNvPicPr>
          <p:nvPr/>
        </p:nvPicPr>
        <p:blipFill>
          <a:blip r:embed="rId7" cstate="email">
            <a:extLst>
              <a:ext uri="{28A0092B-C50C-407E-A947-70E740481C1C}">
                <a14:useLocalDpi xmlns="" xmlns:a14="http://schemas.microsoft.com/office/drawing/2010/main" xmlns:lc="http://schemas.openxmlformats.org/drawingml/2006/lockedCanvas"/>
              </a:ext>
            </a:extLst>
          </a:blip>
          <a:stretch>
            <a:fillRect/>
          </a:stretch>
        </p:blipFill>
        <p:spPr>
          <a:xfrm>
            <a:off x="7353838" y="995391"/>
            <a:ext cx="1275784" cy="841688"/>
          </a:xfrm>
          <a:prstGeom prst="rect">
            <a:avLst/>
          </a:prstGeom>
        </p:spPr>
      </p:pic>
      <p:pic>
        <p:nvPicPr>
          <p:cNvPr id="31" name="Picture 20"/>
          <p:cNvPicPr>
            <a:picLocks noChangeAspect="1"/>
          </p:cNvPicPr>
          <p:nvPr/>
        </p:nvPicPr>
        <p:blipFill>
          <a:blip r:embed="rId8" cstate="email">
            <a:extLst>
              <a:ext uri="{28A0092B-C50C-407E-A947-70E740481C1C}">
                <a14:useLocalDpi xmlns="" xmlns:a14="http://schemas.microsoft.com/office/drawing/2010/main" xmlns:lc="http://schemas.openxmlformats.org/drawingml/2006/lockedCanvas"/>
              </a:ext>
            </a:extLst>
          </a:blip>
          <a:stretch>
            <a:fillRect/>
          </a:stretch>
        </p:blipFill>
        <p:spPr>
          <a:xfrm>
            <a:off x="1166579" y="1124093"/>
            <a:ext cx="599477" cy="725169"/>
          </a:xfrm>
          <a:prstGeom prst="rect">
            <a:avLst/>
          </a:prstGeom>
        </p:spPr>
      </p:pic>
      <p:pic>
        <p:nvPicPr>
          <p:cNvPr id="146" name="Picture 10" descr="Teradata-big-disk no gradient"/>
          <p:cNvPicPr>
            <a:picLocks noChangeAspect="1" noChangeArrowheads="1"/>
          </p:cNvPicPr>
          <p:nvPr/>
        </p:nvPicPr>
        <p:blipFill>
          <a:blip r:embed="rId9" cstate="print">
            <a:extLst>
              <a:ext uri="{28A0092B-C50C-407E-A947-70E740481C1C}">
                <a14:useLocalDpi xmlns="" xmlns:a14="http://schemas.microsoft.com/office/drawing/2010/main" xmlns:lc="http://schemas.openxmlformats.org/drawingml/2006/lockedCanvas"/>
              </a:ext>
            </a:extLst>
          </a:blip>
          <a:srcRect/>
          <a:stretch>
            <a:fillRect/>
          </a:stretch>
        </p:blipFill>
        <p:spPr bwMode="auto">
          <a:xfrm>
            <a:off x="161330" y="2843743"/>
            <a:ext cx="4103687" cy="1127125"/>
          </a:xfrm>
          <a:prstGeom prst="rect">
            <a:avLst/>
          </a:prstGeom>
          <a:noFill/>
          <a:ln>
            <a:noFill/>
          </a:ln>
          <a:extLst>
            <a:ext uri="{909E8E84-426E-40DD-AFC4-6F175D3DCCD1}">
              <a14:hiddenFill xmlns="" xmlns:a14="http://schemas.microsoft.com/office/drawing/2010/main" xmlns:lc="http://schemas.openxmlformats.org/drawingml/2006/lockedCanvas">
                <a:solidFill>
                  <a:srgbClr val="FFFFFF"/>
                </a:solidFill>
              </a14:hiddenFill>
            </a:ext>
            <a:ext uri="{91240B29-F687-4F45-9708-019B960494DF}">
              <a14:hiddenLine xmlns="" xmlns:a14="http://schemas.microsoft.com/office/drawing/2010/main" xmlns:lc="http://schemas.openxmlformats.org/drawingml/2006/lockedCanvas" w="9525">
                <a:solidFill>
                  <a:srgbClr val="000000"/>
                </a:solidFill>
                <a:miter lim="800000"/>
                <a:headEnd/>
                <a:tailEnd/>
              </a14:hiddenLine>
            </a:ext>
          </a:extLst>
        </p:spPr>
      </p:pic>
      <p:sp>
        <p:nvSpPr>
          <p:cNvPr id="147" name="Text Box 11"/>
          <p:cNvSpPr txBox="1">
            <a:spLocks noChangeArrowheads="1"/>
          </p:cNvSpPr>
          <p:nvPr/>
        </p:nvSpPr>
        <p:spPr bwMode="ltGray">
          <a:xfrm>
            <a:off x="-339924" y="3496807"/>
            <a:ext cx="3943350" cy="369229"/>
          </a:xfrm>
          <a:prstGeom prst="rect">
            <a:avLst/>
          </a:prstGeom>
          <a:noFill/>
          <a:ln>
            <a:noFill/>
          </a:ln>
          <a:effectLst/>
          <a:extLst>
            <a:ext uri="{909E8E84-426E-40DD-AFC4-6F175D3DCCD1}">
              <a14:hiddenFill xmlns="" xmlns:a14="http://schemas.microsoft.com/office/drawing/2010/main" xmlns:lc="http://schemas.openxmlformats.org/drawingml/2006/lockedCanvas">
                <a:solidFill>
                  <a:schemeClr val="accent1"/>
                </a:solidFill>
              </a14:hiddenFill>
            </a:ext>
            <a:ext uri="{91240B29-F687-4F45-9708-019B960494DF}">
              <a14:hiddenLine xmlns="" xmlns:a14="http://schemas.microsoft.com/office/drawing/2010/main" xmlns:lc="http://schemas.openxmlformats.org/drawingml/2006/lockedCanvas" w="50800">
                <a:solidFill>
                  <a:schemeClr val="tx1"/>
                </a:solidFill>
                <a:miter lim="800000"/>
                <a:headEnd/>
                <a:tailEnd/>
              </a14:hiddenLine>
            </a:ext>
            <a:ext uri="{AF507438-7753-43E0-B8FC-AC1667EBCBE1}">
              <a14:hiddenEffects xmlns="" xmlns:a14="http://schemas.microsoft.com/office/drawing/2010/main" xmlns:lc="http://schemas.openxmlformats.org/drawingml/2006/lockedCanvas">
                <a:effectLst>
                  <a:outerShdw dist="35921" dir="2700000" algn="ctr" rotWithShape="0">
                    <a:schemeClr val="bg2"/>
                  </a:outerShdw>
                </a:effectLst>
              </a14:hiddenEffects>
            </a:ext>
          </a:extLst>
        </p:spPr>
        <p:txBody>
          <a:bodyPr lIns="91337" tIns="45669" rIns="91337" bIns="45669">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b="1" dirty="0">
                <a:solidFill>
                  <a:prstClr val="white"/>
                </a:solidFill>
                <a:latin typeface="Corbel" pitchFamily="34" charset="0"/>
              </a:rPr>
              <a:t>BI DWH</a:t>
            </a:r>
          </a:p>
        </p:txBody>
      </p:sp>
      <p:grpSp>
        <p:nvGrpSpPr>
          <p:cNvPr id="2" name="Group 47"/>
          <p:cNvGrpSpPr>
            <a:grpSpLocks/>
          </p:cNvGrpSpPr>
          <p:nvPr/>
        </p:nvGrpSpPr>
        <p:grpSpPr bwMode="auto">
          <a:xfrm>
            <a:off x="1405898" y="2858020"/>
            <a:ext cx="679453" cy="549274"/>
            <a:chOff x="3658" y="2445"/>
            <a:chExt cx="1451" cy="1443"/>
          </a:xfrm>
        </p:grpSpPr>
        <p:sp>
          <p:nvSpPr>
            <p:cNvPr id="149" name="Freeform 48"/>
            <p:cNvSpPr>
              <a:spLocks/>
            </p:cNvSpPr>
            <p:nvPr/>
          </p:nvSpPr>
          <p:spPr bwMode="gray">
            <a:xfrm>
              <a:off x="4385" y="2445"/>
              <a:ext cx="283" cy="723"/>
            </a:xfrm>
            <a:custGeom>
              <a:avLst/>
              <a:gdLst>
                <a:gd name="T0" fmla="*/ 283 w 68"/>
                <a:gd name="T1" fmla="*/ 54 h 174"/>
                <a:gd name="T2" fmla="*/ 0 w 68"/>
                <a:gd name="T3" fmla="*/ 0 h 174"/>
                <a:gd name="T4" fmla="*/ 0 w 68"/>
                <a:gd name="T5" fmla="*/ 723 h 174"/>
                <a:gd name="T6" fmla="*/ 283 w 68"/>
                <a:gd name="T7" fmla="*/ 54 h 174"/>
                <a:gd name="T8" fmla="*/ 0 60000 65536"/>
                <a:gd name="T9" fmla="*/ 0 60000 65536"/>
                <a:gd name="T10" fmla="*/ 0 60000 65536"/>
                <a:gd name="T11" fmla="*/ 0 60000 65536"/>
                <a:gd name="T12" fmla="*/ 0 w 68"/>
                <a:gd name="T13" fmla="*/ 0 h 174"/>
                <a:gd name="T14" fmla="*/ 68 w 68"/>
                <a:gd name="T15" fmla="*/ 174 h 174"/>
              </a:gdLst>
              <a:ahLst/>
              <a:cxnLst>
                <a:cxn ang="T8">
                  <a:pos x="T0" y="T1"/>
                </a:cxn>
                <a:cxn ang="T9">
                  <a:pos x="T2" y="T3"/>
                </a:cxn>
                <a:cxn ang="T10">
                  <a:pos x="T4" y="T5"/>
                </a:cxn>
                <a:cxn ang="T11">
                  <a:pos x="T6" y="T7"/>
                </a:cxn>
              </a:cxnLst>
              <a:rect l="T12" t="T13" r="T14" b="T15"/>
              <a:pathLst>
                <a:path w="68" h="174">
                  <a:moveTo>
                    <a:pt x="68" y="13"/>
                  </a:moveTo>
                  <a:cubicBezTo>
                    <a:pt x="46" y="4"/>
                    <a:pt x="23" y="0"/>
                    <a:pt x="0" y="0"/>
                  </a:cubicBezTo>
                  <a:lnTo>
                    <a:pt x="0" y="174"/>
                  </a:lnTo>
                  <a:lnTo>
                    <a:pt x="68" y="13"/>
                  </a:lnTo>
                  <a:close/>
                </a:path>
              </a:pathLst>
            </a:custGeom>
            <a:solidFill>
              <a:schemeClr val="accent1"/>
            </a:solidFill>
            <a:ln w="6350">
              <a:solidFill>
                <a:schemeClr val="bg1"/>
              </a:solidFill>
              <a:prstDash val="solid"/>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fr-FR" sz="1100" dirty="0">
                <a:solidFill>
                  <a:srgbClr val="3C3C3B"/>
                </a:solidFill>
                <a:latin typeface="Corbel" pitchFamily="34" charset="0"/>
              </a:endParaRPr>
            </a:p>
          </p:txBody>
        </p:sp>
        <p:sp>
          <p:nvSpPr>
            <p:cNvPr id="150" name="Freeform 49"/>
            <p:cNvSpPr>
              <a:spLocks/>
            </p:cNvSpPr>
            <p:nvPr/>
          </p:nvSpPr>
          <p:spPr bwMode="gray">
            <a:xfrm>
              <a:off x="4385" y="2499"/>
              <a:ext cx="466" cy="669"/>
            </a:xfrm>
            <a:custGeom>
              <a:avLst/>
              <a:gdLst>
                <a:gd name="T0" fmla="*/ 466 w 112"/>
                <a:gd name="T1" fmla="*/ 112 h 161"/>
                <a:gd name="T2" fmla="*/ 283 w 112"/>
                <a:gd name="T3" fmla="*/ 0 h 161"/>
                <a:gd name="T4" fmla="*/ 0 w 112"/>
                <a:gd name="T5" fmla="*/ 669 h 161"/>
                <a:gd name="T6" fmla="*/ 466 w 112"/>
                <a:gd name="T7" fmla="*/ 112 h 161"/>
                <a:gd name="T8" fmla="*/ 0 60000 65536"/>
                <a:gd name="T9" fmla="*/ 0 60000 65536"/>
                <a:gd name="T10" fmla="*/ 0 60000 65536"/>
                <a:gd name="T11" fmla="*/ 0 60000 65536"/>
                <a:gd name="T12" fmla="*/ 0 w 112"/>
                <a:gd name="T13" fmla="*/ 0 h 161"/>
                <a:gd name="T14" fmla="*/ 112 w 112"/>
                <a:gd name="T15" fmla="*/ 161 h 161"/>
              </a:gdLst>
              <a:ahLst/>
              <a:cxnLst>
                <a:cxn ang="T8">
                  <a:pos x="T0" y="T1"/>
                </a:cxn>
                <a:cxn ang="T9">
                  <a:pos x="T2" y="T3"/>
                </a:cxn>
                <a:cxn ang="T10">
                  <a:pos x="T4" y="T5"/>
                </a:cxn>
                <a:cxn ang="T11">
                  <a:pos x="T6" y="T7"/>
                </a:cxn>
              </a:cxnLst>
              <a:rect l="T12" t="T13" r="T14" b="T15"/>
              <a:pathLst>
                <a:path w="112" h="161">
                  <a:moveTo>
                    <a:pt x="112" y="27"/>
                  </a:moveTo>
                  <a:cubicBezTo>
                    <a:pt x="98" y="16"/>
                    <a:pt x="83" y="7"/>
                    <a:pt x="68" y="0"/>
                  </a:cubicBezTo>
                  <a:lnTo>
                    <a:pt x="0" y="161"/>
                  </a:lnTo>
                  <a:lnTo>
                    <a:pt x="112" y="27"/>
                  </a:lnTo>
                  <a:close/>
                </a:path>
              </a:pathLst>
            </a:custGeom>
            <a:solidFill>
              <a:schemeClr val="accent2"/>
            </a:solidFill>
            <a:ln w="6350">
              <a:solidFill>
                <a:schemeClr val="bg1"/>
              </a:solidFill>
              <a:prstDash val="solid"/>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fr-FR" sz="1100" dirty="0">
                <a:solidFill>
                  <a:srgbClr val="3C3C3B"/>
                </a:solidFill>
                <a:latin typeface="Corbel" pitchFamily="34" charset="0"/>
              </a:endParaRPr>
            </a:p>
          </p:txBody>
        </p:sp>
        <p:sp>
          <p:nvSpPr>
            <p:cNvPr id="151" name="Freeform 50"/>
            <p:cNvSpPr>
              <a:spLocks/>
            </p:cNvSpPr>
            <p:nvPr/>
          </p:nvSpPr>
          <p:spPr bwMode="gray">
            <a:xfrm>
              <a:off x="4385" y="2611"/>
              <a:ext cx="703" cy="557"/>
            </a:xfrm>
            <a:custGeom>
              <a:avLst/>
              <a:gdLst>
                <a:gd name="T0" fmla="*/ 703 w 169"/>
                <a:gd name="T1" fmla="*/ 395 h 134"/>
                <a:gd name="T2" fmla="*/ 466 w 169"/>
                <a:gd name="T3" fmla="*/ 0 h 134"/>
                <a:gd name="T4" fmla="*/ 0 w 169"/>
                <a:gd name="T5" fmla="*/ 557 h 134"/>
                <a:gd name="T6" fmla="*/ 703 w 169"/>
                <a:gd name="T7" fmla="*/ 395 h 134"/>
                <a:gd name="T8" fmla="*/ 0 60000 65536"/>
                <a:gd name="T9" fmla="*/ 0 60000 65536"/>
                <a:gd name="T10" fmla="*/ 0 60000 65536"/>
                <a:gd name="T11" fmla="*/ 0 60000 65536"/>
                <a:gd name="T12" fmla="*/ 0 w 169"/>
                <a:gd name="T13" fmla="*/ 0 h 134"/>
                <a:gd name="T14" fmla="*/ 169 w 169"/>
                <a:gd name="T15" fmla="*/ 134 h 134"/>
              </a:gdLst>
              <a:ahLst/>
              <a:cxnLst>
                <a:cxn ang="T8">
                  <a:pos x="T0" y="T1"/>
                </a:cxn>
                <a:cxn ang="T9">
                  <a:pos x="T2" y="T3"/>
                </a:cxn>
                <a:cxn ang="T10">
                  <a:pos x="T4" y="T5"/>
                </a:cxn>
                <a:cxn ang="T11">
                  <a:pos x="T6" y="T7"/>
                </a:cxn>
              </a:cxnLst>
              <a:rect l="T12" t="T13" r="T14" b="T15"/>
              <a:pathLst>
                <a:path w="169" h="134">
                  <a:moveTo>
                    <a:pt x="169" y="95"/>
                  </a:moveTo>
                  <a:cubicBezTo>
                    <a:pt x="161" y="58"/>
                    <a:pt x="140" y="25"/>
                    <a:pt x="112" y="0"/>
                  </a:cubicBezTo>
                  <a:lnTo>
                    <a:pt x="0" y="134"/>
                  </a:lnTo>
                  <a:lnTo>
                    <a:pt x="169" y="95"/>
                  </a:lnTo>
                  <a:close/>
                </a:path>
              </a:pathLst>
            </a:custGeom>
            <a:solidFill>
              <a:schemeClr val="hlink"/>
            </a:solidFill>
            <a:ln w="6350">
              <a:solidFill>
                <a:schemeClr val="bg1"/>
              </a:solidFill>
              <a:prstDash val="solid"/>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fr-FR" sz="1100" dirty="0">
                <a:solidFill>
                  <a:srgbClr val="3C3C3B"/>
                </a:solidFill>
                <a:latin typeface="Corbel" pitchFamily="34" charset="0"/>
              </a:endParaRPr>
            </a:p>
          </p:txBody>
        </p:sp>
        <p:sp>
          <p:nvSpPr>
            <p:cNvPr id="152" name="Freeform 51"/>
            <p:cNvSpPr>
              <a:spLocks/>
            </p:cNvSpPr>
            <p:nvPr/>
          </p:nvSpPr>
          <p:spPr bwMode="gray">
            <a:xfrm>
              <a:off x="4385" y="3006"/>
              <a:ext cx="724" cy="162"/>
            </a:xfrm>
            <a:custGeom>
              <a:avLst/>
              <a:gdLst>
                <a:gd name="T0" fmla="*/ 724 w 174"/>
                <a:gd name="T1" fmla="*/ 162 h 39"/>
                <a:gd name="T2" fmla="*/ 703 w 174"/>
                <a:gd name="T3" fmla="*/ 0 h 39"/>
                <a:gd name="T4" fmla="*/ 0 w 174"/>
                <a:gd name="T5" fmla="*/ 162 h 39"/>
                <a:gd name="T6" fmla="*/ 724 w 174"/>
                <a:gd name="T7" fmla="*/ 162 h 39"/>
                <a:gd name="T8" fmla="*/ 0 60000 65536"/>
                <a:gd name="T9" fmla="*/ 0 60000 65536"/>
                <a:gd name="T10" fmla="*/ 0 60000 65536"/>
                <a:gd name="T11" fmla="*/ 0 60000 65536"/>
                <a:gd name="T12" fmla="*/ 0 w 174"/>
                <a:gd name="T13" fmla="*/ 0 h 39"/>
                <a:gd name="T14" fmla="*/ 174 w 174"/>
                <a:gd name="T15" fmla="*/ 39 h 39"/>
              </a:gdLst>
              <a:ahLst/>
              <a:cxnLst>
                <a:cxn ang="T8">
                  <a:pos x="T0" y="T1"/>
                </a:cxn>
                <a:cxn ang="T9">
                  <a:pos x="T2" y="T3"/>
                </a:cxn>
                <a:cxn ang="T10">
                  <a:pos x="T4" y="T5"/>
                </a:cxn>
                <a:cxn ang="T11">
                  <a:pos x="T6" y="T7"/>
                </a:cxn>
              </a:cxnLst>
              <a:rect l="T12" t="T13" r="T14" b="T15"/>
              <a:pathLst>
                <a:path w="174" h="39">
                  <a:moveTo>
                    <a:pt x="174" y="39"/>
                  </a:moveTo>
                  <a:cubicBezTo>
                    <a:pt x="174" y="25"/>
                    <a:pt x="172" y="12"/>
                    <a:pt x="169" y="0"/>
                  </a:cubicBezTo>
                  <a:lnTo>
                    <a:pt x="0" y="39"/>
                  </a:lnTo>
                  <a:lnTo>
                    <a:pt x="174" y="39"/>
                  </a:lnTo>
                  <a:close/>
                </a:path>
              </a:pathLst>
            </a:custGeom>
            <a:solidFill>
              <a:srgbClr val="37796C"/>
            </a:solidFill>
            <a:ln w="6350">
              <a:solidFill>
                <a:schemeClr val="bg1"/>
              </a:solidFill>
              <a:prstDash val="solid"/>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fr-FR" sz="1100" dirty="0">
                <a:solidFill>
                  <a:srgbClr val="3C3C3B"/>
                </a:solidFill>
                <a:latin typeface="Corbel" pitchFamily="34" charset="0"/>
              </a:endParaRPr>
            </a:p>
          </p:txBody>
        </p:sp>
        <p:sp>
          <p:nvSpPr>
            <p:cNvPr id="153" name="Freeform 52"/>
            <p:cNvSpPr>
              <a:spLocks/>
            </p:cNvSpPr>
            <p:nvPr/>
          </p:nvSpPr>
          <p:spPr bwMode="gray">
            <a:xfrm>
              <a:off x="4385" y="3168"/>
              <a:ext cx="724" cy="553"/>
            </a:xfrm>
            <a:custGeom>
              <a:avLst/>
              <a:gdLst>
                <a:gd name="T0" fmla="*/ 466 w 174"/>
                <a:gd name="T1" fmla="*/ 553 h 133"/>
                <a:gd name="T2" fmla="*/ 724 w 174"/>
                <a:gd name="T3" fmla="*/ 0 h 133"/>
                <a:gd name="T4" fmla="*/ 0 w 174"/>
                <a:gd name="T5" fmla="*/ 0 h 133"/>
                <a:gd name="T6" fmla="*/ 466 w 174"/>
                <a:gd name="T7" fmla="*/ 553 h 133"/>
                <a:gd name="T8" fmla="*/ 0 60000 65536"/>
                <a:gd name="T9" fmla="*/ 0 60000 65536"/>
                <a:gd name="T10" fmla="*/ 0 60000 65536"/>
                <a:gd name="T11" fmla="*/ 0 60000 65536"/>
                <a:gd name="T12" fmla="*/ 0 w 174"/>
                <a:gd name="T13" fmla="*/ 0 h 133"/>
                <a:gd name="T14" fmla="*/ 174 w 174"/>
                <a:gd name="T15" fmla="*/ 133 h 133"/>
              </a:gdLst>
              <a:ahLst/>
              <a:cxnLst>
                <a:cxn ang="T8">
                  <a:pos x="T0" y="T1"/>
                </a:cxn>
                <a:cxn ang="T9">
                  <a:pos x="T2" y="T3"/>
                </a:cxn>
                <a:cxn ang="T10">
                  <a:pos x="T4" y="T5"/>
                </a:cxn>
                <a:cxn ang="T11">
                  <a:pos x="T6" y="T7"/>
                </a:cxn>
              </a:cxnLst>
              <a:rect l="T12" t="T13" r="T14" b="T15"/>
              <a:pathLst>
                <a:path w="174" h="133">
                  <a:moveTo>
                    <a:pt x="112" y="133"/>
                  </a:moveTo>
                  <a:cubicBezTo>
                    <a:pt x="151" y="100"/>
                    <a:pt x="174" y="51"/>
                    <a:pt x="174" y="0"/>
                  </a:cubicBezTo>
                  <a:lnTo>
                    <a:pt x="0" y="0"/>
                  </a:lnTo>
                  <a:lnTo>
                    <a:pt x="112" y="133"/>
                  </a:lnTo>
                  <a:close/>
                </a:path>
              </a:pathLst>
            </a:custGeom>
            <a:solidFill>
              <a:srgbClr val="DECAA6"/>
            </a:solidFill>
            <a:ln w="6350">
              <a:solidFill>
                <a:schemeClr val="bg1"/>
              </a:solidFill>
              <a:prstDash val="solid"/>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fr-FR" sz="1100" dirty="0">
                <a:solidFill>
                  <a:srgbClr val="3C3C3B"/>
                </a:solidFill>
                <a:latin typeface="Corbel" pitchFamily="34" charset="0"/>
              </a:endParaRPr>
            </a:p>
          </p:txBody>
        </p:sp>
        <p:sp>
          <p:nvSpPr>
            <p:cNvPr id="154" name="Freeform 53"/>
            <p:cNvSpPr>
              <a:spLocks/>
            </p:cNvSpPr>
            <p:nvPr/>
          </p:nvSpPr>
          <p:spPr bwMode="gray">
            <a:xfrm>
              <a:off x="4385" y="3168"/>
              <a:ext cx="466" cy="649"/>
            </a:xfrm>
            <a:custGeom>
              <a:avLst/>
              <a:gdLst>
                <a:gd name="T0" fmla="*/ 316 w 112"/>
                <a:gd name="T1" fmla="*/ 649 h 156"/>
                <a:gd name="T2" fmla="*/ 466 w 112"/>
                <a:gd name="T3" fmla="*/ 553 h 156"/>
                <a:gd name="T4" fmla="*/ 0 w 112"/>
                <a:gd name="T5" fmla="*/ 0 h 156"/>
                <a:gd name="T6" fmla="*/ 316 w 112"/>
                <a:gd name="T7" fmla="*/ 649 h 156"/>
                <a:gd name="T8" fmla="*/ 0 60000 65536"/>
                <a:gd name="T9" fmla="*/ 0 60000 65536"/>
                <a:gd name="T10" fmla="*/ 0 60000 65536"/>
                <a:gd name="T11" fmla="*/ 0 60000 65536"/>
                <a:gd name="T12" fmla="*/ 0 w 112"/>
                <a:gd name="T13" fmla="*/ 0 h 156"/>
                <a:gd name="T14" fmla="*/ 112 w 112"/>
                <a:gd name="T15" fmla="*/ 156 h 156"/>
              </a:gdLst>
              <a:ahLst/>
              <a:cxnLst>
                <a:cxn ang="T8">
                  <a:pos x="T0" y="T1"/>
                </a:cxn>
                <a:cxn ang="T9">
                  <a:pos x="T2" y="T3"/>
                </a:cxn>
                <a:cxn ang="T10">
                  <a:pos x="T4" y="T5"/>
                </a:cxn>
                <a:cxn ang="T11">
                  <a:pos x="T6" y="T7"/>
                </a:cxn>
              </a:cxnLst>
              <a:rect l="T12" t="T13" r="T14" b="T15"/>
              <a:pathLst>
                <a:path w="112" h="156">
                  <a:moveTo>
                    <a:pt x="76" y="156"/>
                  </a:moveTo>
                  <a:cubicBezTo>
                    <a:pt x="89" y="150"/>
                    <a:pt x="101" y="142"/>
                    <a:pt x="112" y="133"/>
                  </a:cubicBezTo>
                  <a:lnTo>
                    <a:pt x="0" y="0"/>
                  </a:lnTo>
                  <a:lnTo>
                    <a:pt x="76" y="156"/>
                  </a:lnTo>
                  <a:close/>
                </a:path>
              </a:pathLst>
            </a:custGeom>
            <a:solidFill>
              <a:srgbClr val="6C3080"/>
            </a:solidFill>
            <a:ln>
              <a:noFill/>
            </a:ln>
            <a:extLst>
              <a:ext uri="{91240B29-F687-4F45-9708-019B960494DF}">
                <a14:hiddenLine xmlns="" xmlns:a14="http://schemas.microsoft.com/office/drawing/2010/main" xmlns:lc="http://schemas.openxmlformats.org/drawingml/2006/lockedCanvas" w="9525" cap="flat" cmpd="sng">
                  <a:solidFill>
                    <a:srgbClr val="000000"/>
                  </a:solidFill>
                  <a:prstDash val="solid"/>
                  <a:round/>
                  <a:headEnd/>
                  <a:tailEnd/>
                </a14:hiddenLine>
              </a:ext>
            </a:ex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fr-FR" sz="1100" dirty="0">
                <a:solidFill>
                  <a:srgbClr val="3C3C3B"/>
                </a:solidFill>
                <a:latin typeface="Corbel" pitchFamily="34" charset="0"/>
              </a:endParaRPr>
            </a:p>
          </p:txBody>
        </p:sp>
        <p:sp>
          <p:nvSpPr>
            <p:cNvPr id="155" name="Freeform 54"/>
            <p:cNvSpPr>
              <a:spLocks/>
            </p:cNvSpPr>
            <p:nvPr/>
          </p:nvSpPr>
          <p:spPr bwMode="gray">
            <a:xfrm>
              <a:off x="4385" y="3290"/>
              <a:ext cx="316" cy="445"/>
            </a:xfrm>
            <a:custGeom>
              <a:avLst/>
              <a:gdLst>
                <a:gd name="T0" fmla="*/ 212 w 76"/>
                <a:gd name="T1" fmla="*/ 690 h 166"/>
                <a:gd name="T2" fmla="*/ 316 w 76"/>
                <a:gd name="T3" fmla="*/ 648 h 166"/>
                <a:gd name="T4" fmla="*/ 0 w 76"/>
                <a:gd name="T5" fmla="*/ 0 h 166"/>
                <a:gd name="T6" fmla="*/ 212 w 76"/>
                <a:gd name="T7" fmla="*/ 690 h 166"/>
                <a:gd name="T8" fmla="*/ 0 60000 65536"/>
                <a:gd name="T9" fmla="*/ 0 60000 65536"/>
                <a:gd name="T10" fmla="*/ 0 60000 65536"/>
                <a:gd name="T11" fmla="*/ 0 60000 65536"/>
                <a:gd name="T12" fmla="*/ 0 w 76"/>
                <a:gd name="T13" fmla="*/ 0 h 166"/>
                <a:gd name="T14" fmla="*/ 76 w 76"/>
                <a:gd name="T15" fmla="*/ 166 h 166"/>
              </a:gdLst>
              <a:ahLst/>
              <a:cxnLst>
                <a:cxn ang="T8">
                  <a:pos x="T0" y="T1"/>
                </a:cxn>
                <a:cxn ang="T9">
                  <a:pos x="T2" y="T3"/>
                </a:cxn>
                <a:cxn ang="T10">
                  <a:pos x="T4" y="T5"/>
                </a:cxn>
                <a:cxn ang="T11">
                  <a:pos x="T6" y="T7"/>
                </a:cxn>
              </a:cxnLst>
              <a:rect l="T12" t="T13" r="T14" b="T15"/>
              <a:pathLst>
                <a:path w="76" h="166">
                  <a:moveTo>
                    <a:pt x="51" y="166"/>
                  </a:moveTo>
                  <a:cubicBezTo>
                    <a:pt x="59" y="163"/>
                    <a:pt x="68" y="160"/>
                    <a:pt x="76" y="156"/>
                  </a:cubicBezTo>
                  <a:lnTo>
                    <a:pt x="0" y="0"/>
                  </a:lnTo>
                  <a:lnTo>
                    <a:pt x="51" y="166"/>
                  </a:lnTo>
                  <a:close/>
                </a:path>
              </a:pathLst>
            </a:custGeom>
            <a:solidFill>
              <a:srgbClr val="037693"/>
            </a:solidFill>
            <a:ln>
              <a:noFill/>
            </a:ln>
            <a:extLst>
              <a:ext uri="{91240B29-F687-4F45-9708-019B960494DF}">
                <a14:hiddenLine xmlns="" xmlns:a14="http://schemas.microsoft.com/office/drawing/2010/main" xmlns:lc="http://schemas.openxmlformats.org/drawingml/2006/lockedCanvas" w="9525" cap="flat" cmpd="sng">
                  <a:solidFill>
                    <a:srgbClr val="000000"/>
                  </a:solidFill>
                  <a:prstDash val="solid"/>
                  <a:round/>
                  <a:headEnd/>
                  <a:tailEnd/>
                </a14:hiddenLine>
              </a:ext>
            </a:extLst>
          </p:spPr>
          <p:txBody>
            <a:bodyPr lIns="0" tIns="0" rIns="0" bIns="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fr-FR" sz="1100" dirty="0">
                <a:solidFill>
                  <a:srgbClr val="3C3C3B"/>
                </a:solidFill>
                <a:latin typeface="Corbel" pitchFamily="34" charset="0"/>
              </a:endParaRPr>
            </a:p>
          </p:txBody>
        </p:sp>
        <p:sp>
          <p:nvSpPr>
            <p:cNvPr id="156" name="Freeform 55"/>
            <p:cNvSpPr>
              <a:spLocks/>
            </p:cNvSpPr>
            <p:nvPr/>
          </p:nvSpPr>
          <p:spPr bwMode="gray">
            <a:xfrm>
              <a:off x="4385" y="3168"/>
              <a:ext cx="212" cy="720"/>
            </a:xfrm>
            <a:custGeom>
              <a:avLst/>
              <a:gdLst>
                <a:gd name="T0" fmla="*/ 8 w 51"/>
                <a:gd name="T1" fmla="*/ 720 h 173"/>
                <a:gd name="T2" fmla="*/ 212 w 51"/>
                <a:gd name="T3" fmla="*/ 691 h 173"/>
                <a:gd name="T4" fmla="*/ 0 w 51"/>
                <a:gd name="T5" fmla="*/ 0 h 173"/>
                <a:gd name="T6" fmla="*/ 8 w 51"/>
                <a:gd name="T7" fmla="*/ 720 h 173"/>
                <a:gd name="T8" fmla="*/ 0 60000 65536"/>
                <a:gd name="T9" fmla="*/ 0 60000 65536"/>
                <a:gd name="T10" fmla="*/ 0 60000 65536"/>
                <a:gd name="T11" fmla="*/ 0 60000 65536"/>
                <a:gd name="T12" fmla="*/ 0 w 51"/>
                <a:gd name="T13" fmla="*/ 0 h 173"/>
                <a:gd name="T14" fmla="*/ 51 w 51"/>
                <a:gd name="T15" fmla="*/ 173 h 173"/>
              </a:gdLst>
              <a:ahLst/>
              <a:cxnLst>
                <a:cxn ang="T8">
                  <a:pos x="T0" y="T1"/>
                </a:cxn>
                <a:cxn ang="T9">
                  <a:pos x="T2" y="T3"/>
                </a:cxn>
                <a:cxn ang="T10">
                  <a:pos x="T4" y="T5"/>
                </a:cxn>
                <a:cxn ang="T11">
                  <a:pos x="T6" y="T7"/>
                </a:cxn>
              </a:cxnLst>
              <a:rect l="T12" t="T13" r="T14" b="T15"/>
              <a:pathLst>
                <a:path w="51" h="173">
                  <a:moveTo>
                    <a:pt x="2" y="173"/>
                  </a:moveTo>
                  <a:cubicBezTo>
                    <a:pt x="19" y="173"/>
                    <a:pt x="35" y="171"/>
                    <a:pt x="51" y="166"/>
                  </a:cubicBezTo>
                  <a:lnTo>
                    <a:pt x="0" y="0"/>
                  </a:lnTo>
                  <a:lnTo>
                    <a:pt x="2" y="173"/>
                  </a:lnTo>
                  <a:close/>
                </a:path>
              </a:pathLst>
            </a:custGeom>
            <a:solidFill>
              <a:srgbClr val="E45500"/>
            </a:solidFill>
            <a:ln>
              <a:noFill/>
            </a:ln>
            <a:extLst>
              <a:ext uri="{91240B29-F687-4F45-9708-019B960494DF}">
                <a14:hiddenLine xmlns="" xmlns:a14="http://schemas.microsoft.com/office/drawing/2010/main" xmlns:lc="http://schemas.openxmlformats.org/drawingml/2006/lockedCanvas" w="9525" cap="flat" cmpd="sng">
                  <a:solidFill>
                    <a:srgbClr val="000000"/>
                  </a:solidFill>
                  <a:prstDash val="solid"/>
                  <a:round/>
                  <a:headEnd/>
                  <a:tailEnd/>
                </a14:hiddenLine>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fr-FR" sz="1100" dirty="0">
                <a:solidFill>
                  <a:srgbClr val="3C3C3B"/>
                </a:solidFill>
                <a:latin typeface="Corbel" pitchFamily="34" charset="0"/>
              </a:endParaRPr>
            </a:p>
          </p:txBody>
        </p:sp>
        <p:sp>
          <p:nvSpPr>
            <p:cNvPr id="157" name="Freeform 56"/>
            <p:cNvSpPr>
              <a:spLocks/>
            </p:cNvSpPr>
            <p:nvPr/>
          </p:nvSpPr>
          <p:spPr bwMode="gray">
            <a:xfrm>
              <a:off x="4273" y="3168"/>
              <a:ext cx="121" cy="720"/>
            </a:xfrm>
            <a:custGeom>
              <a:avLst/>
              <a:gdLst>
                <a:gd name="T0" fmla="*/ 0 w 29"/>
                <a:gd name="T1" fmla="*/ 712 h 173"/>
                <a:gd name="T2" fmla="*/ 113 w 29"/>
                <a:gd name="T3" fmla="*/ 720 h 173"/>
                <a:gd name="T4" fmla="*/ 121 w 29"/>
                <a:gd name="T5" fmla="*/ 720 h 173"/>
                <a:gd name="T6" fmla="*/ 113 w 29"/>
                <a:gd name="T7" fmla="*/ 0 h 173"/>
                <a:gd name="T8" fmla="*/ 0 w 29"/>
                <a:gd name="T9" fmla="*/ 712 h 173"/>
                <a:gd name="T10" fmla="*/ 0 60000 65536"/>
                <a:gd name="T11" fmla="*/ 0 60000 65536"/>
                <a:gd name="T12" fmla="*/ 0 60000 65536"/>
                <a:gd name="T13" fmla="*/ 0 60000 65536"/>
                <a:gd name="T14" fmla="*/ 0 60000 65536"/>
                <a:gd name="T15" fmla="*/ 0 w 29"/>
                <a:gd name="T16" fmla="*/ 0 h 173"/>
                <a:gd name="T17" fmla="*/ 29 w 29"/>
                <a:gd name="T18" fmla="*/ 173 h 173"/>
              </a:gdLst>
              <a:ahLst/>
              <a:cxnLst>
                <a:cxn ang="T10">
                  <a:pos x="T0" y="T1"/>
                </a:cxn>
                <a:cxn ang="T11">
                  <a:pos x="T2" y="T3"/>
                </a:cxn>
                <a:cxn ang="T12">
                  <a:pos x="T4" y="T5"/>
                </a:cxn>
                <a:cxn ang="T13">
                  <a:pos x="T6" y="T7"/>
                </a:cxn>
                <a:cxn ang="T14">
                  <a:pos x="T8" y="T9"/>
                </a:cxn>
              </a:cxnLst>
              <a:rect l="T15" t="T16" r="T17" b="T18"/>
              <a:pathLst>
                <a:path w="29" h="173">
                  <a:moveTo>
                    <a:pt x="0" y="171"/>
                  </a:moveTo>
                  <a:cubicBezTo>
                    <a:pt x="8" y="173"/>
                    <a:pt x="17" y="173"/>
                    <a:pt x="27" y="173"/>
                  </a:cubicBezTo>
                  <a:cubicBezTo>
                    <a:pt x="27" y="173"/>
                    <a:pt x="28" y="173"/>
                    <a:pt x="29" y="173"/>
                  </a:cubicBezTo>
                  <a:lnTo>
                    <a:pt x="27" y="0"/>
                  </a:lnTo>
                  <a:lnTo>
                    <a:pt x="0" y="171"/>
                  </a:lnTo>
                  <a:close/>
                </a:path>
              </a:pathLst>
            </a:custGeom>
            <a:solidFill>
              <a:schemeClr val="accent1"/>
            </a:solidFill>
            <a:ln w="6350">
              <a:solidFill>
                <a:schemeClr val="bg1"/>
              </a:solidFill>
              <a:prstDash val="solid"/>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fr-FR" sz="1100" dirty="0">
                <a:solidFill>
                  <a:srgbClr val="3C3C3B"/>
                </a:solidFill>
                <a:latin typeface="Corbel" pitchFamily="34" charset="0"/>
              </a:endParaRPr>
            </a:p>
          </p:txBody>
        </p:sp>
        <p:sp>
          <p:nvSpPr>
            <p:cNvPr id="158" name="Freeform 57"/>
            <p:cNvSpPr>
              <a:spLocks/>
            </p:cNvSpPr>
            <p:nvPr/>
          </p:nvSpPr>
          <p:spPr bwMode="gray">
            <a:xfrm>
              <a:off x="3907" y="3168"/>
              <a:ext cx="478" cy="711"/>
            </a:xfrm>
            <a:custGeom>
              <a:avLst/>
              <a:gdLst>
                <a:gd name="T0" fmla="*/ 0 w 115"/>
                <a:gd name="T1" fmla="*/ 545 h 171"/>
                <a:gd name="T2" fmla="*/ 366 w 115"/>
                <a:gd name="T3" fmla="*/ 711 h 171"/>
                <a:gd name="T4" fmla="*/ 478 w 115"/>
                <a:gd name="T5" fmla="*/ 0 h 171"/>
                <a:gd name="T6" fmla="*/ 0 w 115"/>
                <a:gd name="T7" fmla="*/ 545 h 171"/>
                <a:gd name="T8" fmla="*/ 0 60000 65536"/>
                <a:gd name="T9" fmla="*/ 0 60000 65536"/>
                <a:gd name="T10" fmla="*/ 0 60000 65536"/>
                <a:gd name="T11" fmla="*/ 0 60000 65536"/>
                <a:gd name="T12" fmla="*/ 0 w 115"/>
                <a:gd name="T13" fmla="*/ 0 h 171"/>
                <a:gd name="T14" fmla="*/ 115 w 115"/>
                <a:gd name="T15" fmla="*/ 171 h 171"/>
              </a:gdLst>
              <a:ahLst/>
              <a:cxnLst>
                <a:cxn ang="T8">
                  <a:pos x="T0" y="T1"/>
                </a:cxn>
                <a:cxn ang="T9">
                  <a:pos x="T2" y="T3"/>
                </a:cxn>
                <a:cxn ang="T10">
                  <a:pos x="T4" y="T5"/>
                </a:cxn>
                <a:cxn ang="T11">
                  <a:pos x="T6" y="T7"/>
                </a:cxn>
              </a:cxnLst>
              <a:rect l="T12" t="T13" r="T14" b="T15"/>
              <a:pathLst>
                <a:path w="115" h="171">
                  <a:moveTo>
                    <a:pt x="0" y="131"/>
                  </a:moveTo>
                  <a:cubicBezTo>
                    <a:pt x="25" y="152"/>
                    <a:pt x="55" y="166"/>
                    <a:pt x="88" y="171"/>
                  </a:cubicBezTo>
                  <a:lnTo>
                    <a:pt x="115" y="0"/>
                  </a:lnTo>
                  <a:lnTo>
                    <a:pt x="0" y="131"/>
                  </a:lnTo>
                  <a:close/>
                </a:path>
              </a:pathLst>
            </a:custGeom>
            <a:solidFill>
              <a:schemeClr val="bg2"/>
            </a:solidFill>
            <a:ln w="6350">
              <a:solidFill>
                <a:schemeClr val="bg1"/>
              </a:solidFill>
              <a:prstDash val="solid"/>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fr-FR" sz="1100" dirty="0">
                <a:solidFill>
                  <a:srgbClr val="3C3C3B"/>
                </a:solidFill>
                <a:latin typeface="Corbel" pitchFamily="34" charset="0"/>
              </a:endParaRPr>
            </a:p>
          </p:txBody>
        </p:sp>
        <p:sp>
          <p:nvSpPr>
            <p:cNvPr id="159" name="Freeform 58"/>
            <p:cNvSpPr>
              <a:spLocks/>
            </p:cNvSpPr>
            <p:nvPr/>
          </p:nvSpPr>
          <p:spPr bwMode="gray">
            <a:xfrm>
              <a:off x="3658" y="3156"/>
              <a:ext cx="727" cy="557"/>
            </a:xfrm>
            <a:custGeom>
              <a:avLst/>
              <a:gdLst>
                <a:gd name="T0" fmla="*/ 4 w 175"/>
                <a:gd name="T1" fmla="*/ 0 h 134"/>
                <a:gd name="T2" fmla="*/ 4 w 175"/>
                <a:gd name="T3" fmla="*/ 8 h 134"/>
                <a:gd name="T4" fmla="*/ 249 w 175"/>
                <a:gd name="T5" fmla="*/ 557 h 134"/>
                <a:gd name="T6" fmla="*/ 727 w 175"/>
                <a:gd name="T7" fmla="*/ 12 h 134"/>
                <a:gd name="T8" fmla="*/ 4 w 175"/>
                <a:gd name="T9" fmla="*/ 0 h 134"/>
                <a:gd name="T10" fmla="*/ 0 60000 65536"/>
                <a:gd name="T11" fmla="*/ 0 60000 65536"/>
                <a:gd name="T12" fmla="*/ 0 60000 65536"/>
                <a:gd name="T13" fmla="*/ 0 60000 65536"/>
                <a:gd name="T14" fmla="*/ 0 60000 65536"/>
                <a:gd name="T15" fmla="*/ 0 w 175"/>
                <a:gd name="T16" fmla="*/ 0 h 134"/>
                <a:gd name="T17" fmla="*/ 175 w 175"/>
                <a:gd name="T18" fmla="*/ 134 h 134"/>
              </a:gdLst>
              <a:ahLst/>
              <a:cxnLst>
                <a:cxn ang="T10">
                  <a:pos x="T0" y="T1"/>
                </a:cxn>
                <a:cxn ang="T11">
                  <a:pos x="T2" y="T3"/>
                </a:cxn>
                <a:cxn ang="T12">
                  <a:pos x="T4" y="T5"/>
                </a:cxn>
                <a:cxn ang="T13">
                  <a:pos x="T6" y="T7"/>
                </a:cxn>
                <a:cxn ang="T14">
                  <a:pos x="T8" y="T9"/>
                </a:cxn>
              </a:cxnLst>
              <a:rect l="T15" t="T16" r="T17" b="T18"/>
              <a:pathLst>
                <a:path w="175" h="134">
                  <a:moveTo>
                    <a:pt x="1" y="0"/>
                  </a:moveTo>
                  <a:cubicBezTo>
                    <a:pt x="1" y="1"/>
                    <a:pt x="1" y="2"/>
                    <a:pt x="1" y="2"/>
                  </a:cubicBezTo>
                  <a:cubicBezTo>
                    <a:pt x="0" y="53"/>
                    <a:pt x="22" y="101"/>
                    <a:pt x="60" y="134"/>
                  </a:cubicBezTo>
                  <a:lnTo>
                    <a:pt x="175" y="3"/>
                  </a:lnTo>
                  <a:lnTo>
                    <a:pt x="1" y="0"/>
                  </a:lnTo>
                  <a:close/>
                </a:path>
              </a:pathLst>
            </a:custGeom>
            <a:solidFill>
              <a:schemeClr val="accent2"/>
            </a:solidFill>
            <a:ln w="6350">
              <a:solidFill>
                <a:schemeClr val="bg1"/>
              </a:solidFill>
              <a:prstDash val="solid"/>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fr-FR" sz="1100" dirty="0">
                <a:solidFill>
                  <a:srgbClr val="3C3C3B"/>
                </a:solidFill>
                <a:latin typeface="Corbel" pitchFamily="34" charset="0"/>
              </a:endParaRPr>
            </a:p>
          </p:txBody>
        </p:sp>
        <p:sp>
          <p:nvSpPr>
            <p:cNvPr id="160" name="Freeform 59"/>
            <p:cNvSpPr>
              <a:spLocks/>
            </p:cNvSpPr>
            <p:nvPr/>
          </p:nvSpPr>
          <p:spPr bwMode="gray">
            <a:xfrm>
              <a:off x="3662" y="3031"/>
              <a:ext cx="723" cy="137"/>
            </a:xfrm>
            <a:custGeom>
              <a:avLst/>
              <a:gdLst>
                <a:gd name="T0" fmla="*/ 12 w 174"/>
                <a:gd name="T1" fmla="*/ 0 h 33"/>
                <a:gd name="T2" fmla="*/ 0 w 174"/>
                <a:gd name="T3" fmla="*/ 125 h 33"/>
                <a:gd name="T4" fmla="*/ 723 w 174"/>
                <a:gd name="T5" fmla="*/ 137 h 33"/>
                <a:gd name="T6" fmla="*/ 12 w 174"/>
                <a:gd name="T7" fmla="*/ 0 h 33"/>
                <a:gd name="T8" fmla="*/ 0 60000 65536"/>
                <a:gd name="T9" fmla="*/ 0 60000 65536"/>
                <a:gd name="T10" fmla="*/ 0 60000 65536"/>
                <a:gd name="T11" fmla="*/ 0 60000 65536"/>
                <a:gd name="T12" fmla="*/ 0 w 174"/>
                <a:gd name="T13" fmla="*/ 0 h 33"/>
                <a:gd name="T14" fmla="*/ 174 w 174"/>
                <a:gd name="T15" fmla="*/ 33 h 33"/>
              </a:gdLst>
              <a:ahLst/>
              <a:cxnLst>
                <a:cxn ang="T8">
                  <a:pos x="T0" y="T1"/>
                </a:cxn>
                <a:cxn ang="T9">
                  <a:pos x="T2" y="T3"/>
                </a:cxn>
                <a:cxn ang="T10">
                  <a:pos x="T4" y="T5"/>
                </a:cxn>
                <a:cxn ang="T11">
                  <a:pos x="T6" y="T7"/>
                </a:cxn>
              </a:cxnLst>
              <a:rect l="T12" t="T13" r="T14" b="T15"/>
              <a:pathLst>
                <a:path w="174" h="33">
                  <a:moveTo>
                    <a:pt x="3" y="0"/>
                  </a:moveTo>
                  <a:cubicBezTo>
                    <a:pt x="1" y="9"/>
                    <a:pt x="0" y="19"/>
                    <a:pt x="0" y="30"/>
                  </a:cubicBezTo>
                  <a:lnTo>
                    <a:pt x="174" y="33"/>
                  </a:lnTo>
                  <a:lnTo>
                    <a:pt x="3" y="0"/>
                  </a:lnTo>
                  <a:close/>
                </a:path>
              </a:pathLst>
            </a:custGeom>
            <a:solidFill>
              <a:schemeClr val="hlink"/>
            </a:solidFill>
            <a:ln w="6350">
              <a:solidFill>
                <a:schemeClr val="bg1"/>
              </a:solidFill>
              <a:prstDash val="solid"/>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fr-FR" sz="1100" dirty="0">
                <a:solidFill>
                  <a:srgbClr val="3C3C3B"/>
                </a:solidFill>
                <a:latin typeface="Corbel" pitchFamily="34" charset="0"/>
              </a:endParaRPr>
            </a:p>
          </p:txBody>
        </p:sp>
        <p:sp>
          <p:nvSpPr>
            <p:cNvPr id="161" name="Freeform 60"/>
            <p:cNvSpPr>
              <a:spLocks/>
            </p:cNvSpPr>
            <p:nvPr/>
          </p:nvSpPr>
          <p:spPr bwMode="gray">
            <a:xfrm>
              <a:off x="3675" y="2827"/>
              <a:ext cx="710" cy="445"/>
            </a:xfrm>
            <a:custGeom>
              <a:avLst/>
              <a:gdLst>
                <a:gd name="T0" fmla="*/ 25 w 171"/>
                <a:gd name="T1" fmla="*/ 0 h 57"/>
                <a:gd name="T2" fmla="*/ 0 w 171"/>
                <a:gd name="T3" fmla="*/ 100 h 57"/>
                <a:gd name="T4" fmla="*/ 710 w 171"/>
                <a:gd name="T5" fmla="*/ 237 h 57"/>
                <a:gd name="T6" fmla="*/ 25 w 171"/>
                <a:gd name="T7" fmla="*/ 0 h 57"/>
                <a:gd name="T8" fmla="*/ 0 60000 65536"/>
                <a:gd name="T9" fmla="*/ 0 60000 65536"/>
                <a:gd name="T10" fmla="*/ 0 60000 65536"/>
                <a:gd name="T11" fmla="*/ 0 60000 65536"/>
                <a:gd name="T12" fmla="*/ 0 w 171"/>
                <a:gd name="T13" fmla="*/ 0 h 57"/>
                <a:gd name="T14" fmla="*/ 171 w 171"/>
                <a:gd name="T15" fmla="*/ 57 h 57"/>
              </a:gdLst>
              <a:ahLst/>
              <a:cxnLst>
                <a:cxn ang="T8">
                  <a:pos x="T0" y="T1"/>
                </a:cxn>
                <a:cxn ang="T9">
                  <a:pos x="T2" y="T3"/>
                </a:cxn>
                <a:cxn ang="T10">
                  <a:pos x="T4" y="T5"/>
                </a:cxn>
                <a:cxn ang="T11">
                  <a:pos x="T6" y="T7"/>
                </a:cxn>
              </a:cxnLst>
              <a:rect l="T12" t="T13" r="T14" b="T15"/>
              <a:pathLst>
                <a:path w="171" h="57">
                  <a:moveTo>
                    <a:pt x="6" y="0"/>
                  </a:moveTo>
                  <a:cubicBezTo>
                    <a:pt x="3" y="7"/>
                    <a:pt x="1" y="15"/>
                    <a:pt x="0" y="24"/>
                  </a:cubicBezTo>
                  <a:lnTo>
                    <a:pt x="171" y="57"/>
                  </a:lnTo>
                  <a:lnTo>
                    <a:pt x="6" y="0"/>
                  </a:lnTo>
                  <a:close/>
                </a:path>
              </a:pathLst>
            </a:custGeom>
            <a:solidFill>
              <a:srgbClr val="408000"/>
            </a:solidFill>
            <a:ln>
              <a:noFill/>
            </a:ln>
            <a:extLst>
              <a:ext uri="{91240B29-F687-4F45-9708-019B960494DF}">
                <a14:hiddenLine xmlns="" xmlns:a14="http://schemas.microsoft.com/office/drawing/2010/main" xmlns:lc="http://schemas.openxmlformats.org/drawingml/2006/lockedCanvas" w="9525" cap="flat" cmpd="sng">
                  <a:solidFill>
                    <a:srgbClr val="000000"/>
                  </a:solidFill>
                  <a:prstDash val="solid"/>
                  <a:round/>
                  <a:headEnd/>
                  <a:tailEnd/>
                </a14:hiddenLine>
              </a:ext>
            </a:extLst>
          </p:spPr>
          <p:txBody>
            <a:bodyPr lIns="0" tIns="0" rIns="0" bIns="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fr-FR" sz="1100" dirty="0">
                <a:solidFill>
                  <a:srgbClr val="3C3C3B"/>
                </a:solidFill>
                <a:latin typeface="Corbel" pitchFamily="34" charset="0"/>
              </a:endParaRPr>
            </a:p>
          </p:txBody>
        </p:sp>
        <p:sp>
          <p:nvSpPr>
            <p:cNvPr id="162" name="Freeform 61"/>
            <p:cNvSpPr>
              <a:spLocks/>
            </p:cNvSpPr>
            <p:nvPr/>
          </p:nvSpPr>
          <p:spPr bwMode="gray">
            <a:xfrm>
              <a:off x="3700" y="2907"/>
              <a:ext cx="685" cy="261"/>
            </a:xfrm>
            <a:custGeom>
              <a:avLst/>
              <a:gdLst>
                <a:gd name="T0" fmla="*/ 8 w 165"/>
                <a:gd name="T1" fmla="*/ 0 h 63"/>
                <a:gd name="T2" fmla="*/ 0 w 165"/>
                <a:gd name="T3" fmla="*/ 25 h 63"/>
                <a:gd name="T4" fmla="*/ 685 w 165"/>
                <a:gd name="T5" fmla="*/ 261 h 63"/>
                <a:gd name="T6" fmla="*/ 8 w 165"/>
                <a:gd name="T7" fmla="*/ 0 h 63"/>
                <a:gd name="T8" fmla="*/ 0 60000 65536"/>
                <a:gd name="T9" fmla="*/ 0 60000 65536"/>
                <a:gd name="T10" fmla="*/ 0 60000 65536"/>
                <a:gd name="T11" fmla="*/ 0 60000 65536"/>
                <a:gd name="T12" fmla="*/ 0 w 165"/>
                <a:gd name="T13" fmla="*/ 0 h 63"/>
                <a:gd name="T14" fmla="*/ 165 w 165"/>
                <a:gd name="T15" fmla="*/ 63 h 63"/>
              </a:gdLst>
              <a:ahLst/>
              <a:cxnLst>
                <a:cxn ang="T8">
                  <a:pos x="T0" y="T1"/>
                </a:cxn>
                <a:cxn ang="T9">
                  <a:pos x="T2" y="T3"/>
                </a:cxn>
                <a:cxn ang="T10">
                  <a:pos x="T4" y="T5"/>
                </a:cxn>
                <a:cxn ang="T11">
                  <a:pos x="T6" y="T7"/>
                </a:cxn>
              </a:cxnLst>
              <a:rect l="T12" t="T13" r="T14" b="T15"/>
              <a:pathLst>
                <a:path w="165" h="63">
                  <a:moveTo>
                    <a:pt x="2" y="0"/>
                  </a:moveTo>
                  <a:cubicBezTo>
                    <a:pt x="1" y="2"/>
                    <a:pt x="1" y="4"/>
                    <a:pt x="0" y="6"/>
                  </a:cubicBezTo>
                  <a:lnTo>
                    <a:pt x="165" y="63"/>
                  </a:lnTo>
                  <a:lnTo>
                    <a:pt x="2" y="0"/>
                  </a:lnTo>
                  <a:close/>
                </a:path>
              </a:pathLst>
            </a:custGeom>
            <a:solidFill>
              <a:srgbClr val="C0C0C0"/>
            </a:solidFill>
            <a:ln w="6350">
              <a:solidFill>
                <a:schemeClr val="bg1"/>
              </a:solidFill>
              <a:prstDash val="solid"/>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fr-FR" sz="1100" dirty="0">
                <a:solidFill>
                  <a:srgbClr val="3C3C3B"/>
                </a:solidFill>
                <a:latin typeface="Corbel" pitchFamily="34" charset="0"/>
              </a:endParaRPr>
            </a:p>
          </p:txBody>
        </p:sp>
        <p:sp>
          <p:nvSpPr>
            <p:cNvPr id="163" name="Freeform 62"/>
            <p:cNvSpPr>
              <a:spLocks/>
            </p:cNvSpPr>
            <p:nvPr/>
          </p:nvSpPr>
          <p:spPr bwMode="gray">
            <a:xfrm>
              <a:off x="3708" y="2815"/>
              <a:ext cx="677" cy="353"/>
            </a:xfrm>
            <a:custGeom>
              <a:avLst/>
              <a:gdLst>
                <a:gd name="T0" fmla="*/ 42 w 163"/>
                <a:gd name="T1" fmla="*/ 0 h 85"/>
                <a:gd name="T2" fmla="*/ 0 w 163"/>
                <a:gd name="T3" fmla="*/ 91 h 85"/>
                <a:gd name="T4" fmla="*/ 677 w 163"/>
                <a:gd name="T5" fmla="*/ 353 h 85"/>
                <a:gd name="T6" fmla="*/ 42 w 163"/>
                <a:gd name="T7" fmla="*/ 0 h 85"/>
                <a:gd name="T8" fmla="*/ 0 60000 65536"/>
                <a:gd name="T9" fmla="*/ 0 60000 65536"/>
                <a:gd name="T10" fmla="*/ 0 60000 65536"/>
                <a:gd name="T11" fmla="*/ 0 60000 65536"/>
                <a:gd name="T12" fmla="*/ 0 w 163"/>
                <a:gd name="T13" fmla="*/ 0 h 85"/>
                <a:gd name="T14" fmla="*/ 163 w 163"/>
                <a:gd name="T15" fmla="*/ 85 h 85"/>
              </a:gdLst>
              <a:ahLst/>
              <a:cxnLst>
                <a:cxn ang="T8">
                  <a:pos x="T0" y="T1"/>
                </a:cxn>
                <a:cxn ang="T9">
                  <a:pos x="T2" y="T3"/>
                </a:cxn>
                <a:cxn ang="T10">
                  <a:pos x="T4" y="T5"/>
                </a:cxn>
                <a:cxn ang="T11">
                  <a:pos x="T6" y="T7"/>
                </a:cxn>
              </a:cxnLst>
              <a:rect l="T12" t="T13" r="T14" b="T15"/>
              <a:pathLst>
                <a:path w="163" h="85">
                  <a:moveTo>
                    <a:pt x="10" y="0"/>
                  </a:moveTo>
                  <a:cubicBezTo>
                    <a:pt x="6" y="7"/>
                    <a:pt x="3" y="15"/>
                    <a:pt x="0" y="22"/>
                  </a:cubicBezTo>
                  <a:lnTo>
                    <a:pt x="163" y="85"/>
                  </a:lnTo>
                  <a:lnTo>
                    <a:pt x="10" y="0"/>
                  </a:lnTo>
                  <a:close/>
                </a:path>
              </a:pathLst>
            </a:custGeom>
            <a:solidFill>
              <a:schemeClr val="tx2"/>
            </a:solidFill>
            <a:ln w="6350">
              <a:solidFill>
                <a:schemeClr val="bg1"/>
              </a:solidFill>
              <a:prstDash val="solid"/>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fr-FR" sz="1100" dirty="0">
                <a:solidFill>
                  <a:srgbClr val="3C3C3B"/>
                </a:solidFill>
                <a:latin typeface="Corbel" pitchFamily="34" charset="0"/>
              </a:endParaRPr>
            </a:p>
          </p:txBody>
        </p:sp>
        <p:sp>
          <p:nvSpPr>
            <p:cNvPr id="164" name="Freeform 63"/>
            <p:cNvSpPr>
              <a:spLocks/>
            </p:cNvSpPr>
            <p:nvPr/>
          </p:nvSpPr>
          <p:spPr bwMode="gray">
            <a:xfrm>
              <a:off x="3750" y="2688"/>
              <a:ext cx="635" cy="445"/>
            </a:xfrm>
            <a:custGeom>
              <a:avLst/>
              <a:gdLst>
                <a:gd name="T0" fmla="*/ 120 w 153"/>
                <a:gd name="T1" fmla="*/ 0 h 124"/>
                <a:gd name="T2" fmla="*/ 0 w 153"/>
                <a:gd name="T3" fmla="*/ 162 h 124"/>
                <a:gd name="T4" fmla="*/ 635 w 153"/>
                <a:gd name="T5" fmla="*/ 515 h 124"/>
                <a:gd name="T6" fmla="*/ 120 w 153"/>
                <a:gd name="T7" fmla="*/ 0 h 124"/>
                <a:gd name="T8" fmla="*/ 0 60000 65536"/>
                <a:gd name="T9" fmla="*/ 0 60000 65536"/>
                <a:gd name="T10" fmla="*/ 0 60000 65536"/>
                <a:gd name="T11" fmla="*/ 0 60000 65536"/>
                <a:gd name="T12" fmla="*/ 0 w 153"/>
                <a:gd name="T13" fmla="*/ 0 h 124"/>
                <a:gd name="T14" fmla="*/ 153 w 153"/>
                <a:gd name="T15" fmla="*/ 124 h 124"/>
              </a:gdLst>
              <a:ahLst/>
              <a:cxnLst>
                <a:cxn ang="T8">
                  <a:pos x="T0" y="T1"/>
                </a:cxn>
                <a:cxn ang="T9">
                  <a:pos x="T2" y="T3"/>
                </a:cxn>
                <a:cxn ang="T10">
                  <a:pos x="T4" y="T5"/>
                </a:cxn>
                <a:cxn ang="T11">
                  <a:pos x="T6" y="T7"/>
                </a:cxn>
              </a:cxnLst>
              <a:rect l="T12" t="T13" r="T14" b="T15"/>
              <a:pathLst>
                <a:path w="153" h="124">
                  <a:moveTo>
                    <a:pt x="29" y="0"/>
                  </a:moveTo>
                  <a:cubicBezTo>
                    <a:pt x="18" y="12"/>
                    <a:pt x="8" y="25"/>
                    <a:pt x="0" y="39"/>
                  </a:cubicBezTo>
                  <a:lnTo>
                    <a:pt x="153" y="124"/>
                  </a:lnTo>
                  <a:lnTo>
                    <a:pt x="29" y="0"/>
                  </a:lnTo>
                  <a:close/>
                </a:path>
              </a:pathLst>
            </a:custGeom>
            <a:solidFill>
              <a:srgbClr val="FEC000"/>
            </a:solidFill>
            <a:ln>
              <a:noFill/>
            </a:ln>
            <a:extLst>
              <a:ext uri="{91240B29-F687-4F45-9708-019B960494DF}">
                <a14:hiddenLine xmlns="" xmlns:a14="http://schemas.microsoft.com/office/drawing/2010/main" xmlns:lc="http://schemas.openxmlformats.org/drawingml/2006/lockedCanvas" w="9525" cap="flat" cmpd="sng">
                  <a:solidFill>
                    <a:srgbClr val="000000"/>
                  </a:solidFill>
                  <a:prstDash val="solid"/>
                  <a:round/>
                  <a:headEnd/>
                  <a:tailEnd/>
                </a14:hiddenLine>
              </a:ext>
            </a:extLst>
          </p:spPr>
          <p:txBody>
            <a:bodyPr lIns="0" tIns="0" rIns="0" bIns="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fr-FR" sz="1100" dirty="0">
                <a:solidFill>
                  <a:srgbClr val="3C3C3B"/>
                </a:solidFill>
                <a:latin typeface="Corbel" pitchFamily="34" charset="0"/>
              </a:endParaRPr>
            </a:p>
          </p:txBody>
        </p:sp>
        <p:sp>
          <p:nvSpPr>
            <p:cNvPr id="165" name="Freeform 64"/>
            <p:cNvSpPr>
              <a:spLocks/>
            </p:cNvSpPr>
            <p:nvPr/>
          </p:nvSpPr>
          <p:spPr bwMode="gray">
            <a:xfrm>
              <a:off x="3870" y="2588"/>
              <a:ext cx="515" cy="445"/>
            </a:xfrm>
            <a:custGeom>
              <a:avLst/>
              <a:gdLst>
                <a:gd name="T0" fmla="*/ 386 w 124"/>
                <a:gd name="T1" fmla="*/ 0 h 172"/>
                <a:gd name="T2" fmla="*/ 0 w 124"/>
                <a:gd name="T3" fmla="*/ 200 h 172"/>
                <a:gd name="T4" fmla="*/ 515 w 124"/>
                <a:gd name="T5" fmla="*/ 715 h 172"/>
                <a:gd name="T6" fmla="*/ 386 w 124"/>
                <a:gd name="T7" fmla="*/ 0 h 172"/>
                <a:gd name="T8" fmla="*/ 0 60000 65536"/>
                <a:gd name="T9" fmla="*/ 0 60000 65536"/>
                <a:gd name="T10" fmla="*/ 0 60000 65536"/>
                <a:gd name="T11" fmla="*/ 0 60000 65536"/>
                <a:gd name="T12" fmla="*/ 0 w 124"/>
                <a:gd name="T13" fmla="*/ 0 h 172"/>
                <a:gd name="T14" fmla="*/ 124 w 124"/>
                <a:gd name="T15" fmla="*/ 172 h 172"/>
              </a:gdLst>
              <a:ahLst/>
              <a:cxnLst>
                <a:cxn ang="T8">
                  <a:pos x="T0" y="T1"/>
                </a:cxn>
                <a:cxn ang="T9">
                  <a:pos x="T2" y="T3"/>
                </a:cxn>
                <a:cxn ang="T10">
                  <a:pos x="T4" y="T5"/>
                </a:cxn>
                <a:cxn ang="T11">
                  <a:pos x="T6" y="T7"/>
                </a:cxn>
              </a:cxnLst>
              <a:rect l="T12" t="T13" r="T14" b="T15"/>
              <a:pathLst>
                <a:path w="124" h="172">
                  <a:moveTo>
                    <a:pt x="93" y="0"/>
                  </a:moveTo>
                  <a:cubicBezTo>
                    <a:pt x="58" y="6"/>
                    <a:pt x="26" y="23"/>
                    <a:pt x="0" y="48"/>
                  </a:cubicBezTo>
                  <a:lnTo>
                    <a:pt x="124" y="172"/>
                  </a:lnTo>
                  <a:lnTo>
                    <a:pt x="93" y="0"/>
                  </a:lnTo>
                  <a:close/>
                </a:path>
              </a:pathLst>
            </a:custGeom>
            <a:solidFill>
              <a:schemeClr val="folHlink"/>
            </a:solidFill>
            <a:ln>
              <a:noFill/>
            </a:ln>
            <a:extLst>
              <a:ext uri="{91240B29-F687-4F45-9708-019B960494DF}">
                <a14:hiddenLine xmlns="" xmlns:a14="http://schemas.microsoft.com/office/drawing/2010/main" xmlns:lc="http://schemas.openxmlformats.org/drawingml/2006/lockedCanvas" w="9525" cap="flat" cmpd="sng">
                  <a:solidFill>
                    <a:srgbClr val="000000"/>
                  </a:solidFill>
                  <a:prstDash val="solid"/>
                  <a:round/>
                  <a:headEnd/>
                  <a:tailEnd/>
                </a14:hiddenLine>
              </a:ext>
            </a:extLst>
          </p:spPr>
          <p:txBody>
            <a:bodyPr lIns="0" tIns="0" rIns="0" bIns="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fr-FR" sz="1100" dirty="0">
                <a:solidFill>
                  <a:srgbClr val="3C3C3B"/>
                </a:solidFill>
                <a:latin typeface="Corbel" pitchFamily="34" charset="0"/>
              </a:endParaRPr>
            </a:p>
          </p:txBody>
        </p:sp>
        <p:sp>
          <p:nvSpPr>
            <p:cNvPr id="166" name="Freeform 65"/>
            <p:cNvSpPr>
              <a:spLocks/>
            </p:cNvSpPr>
            <p:nvPr/>
          </p:nvSpPr>
          <p:spPr bwMode="gray">
            <a:xfrm>
              <a:off x="4257" y="2445"/>
              <a:ext cx="128" cy="723"/>
            </a:xfrm>
            <a:custGeom>
              <a:avLst/>
              <a:gdLst>
                <a:gd name="T0" fmla="*/ 124 w 31"/>
                <a:gd name="T1" fmla="*/ 0 h 174"/>
                <a:gd name="T2" fmla="*/ 0 w 31"/>
                <a:gd name="T3" fmla="*/ 8 h 174"/>
                <a:gd name="T4" fmla="*/ 128 w 31"/>
                <a:gd name="T5" fmla="*/ 723 h 174"/>
                <a:gd name="T6" fmla="*/ 124 w 31"/>
                <a:gd name="T7" fmla="*/ 0 h 174"/>
                <a:gd name="T8" fmla="*/ 0 60000 65536"/>
                <a:gd name="T9" fmla="*/ 0 60000 65536"/>
                <a:gd name="T10" fmla="*/ 0 60000 65536"/>
                <a:gd name="T11" fmla="*/ 0 60000 65536"/>
                <a:gd name="T12" fmla="*/ 0 w 31"/>
                <a:gd name="T13" fmla="*/ 0 h 174"/>
                <a:gd name="T14" fmla="*/ 31 w 31"/>
                <a:gd name="T15" fmla="*/ 174 h 174"/>
              </a:gdLst>
              <a:ahLst/>
              <a:cxnLst>
                <a:cxn ang="T8">
                  <a:pos x="T0" y="T1"/>
                </a:cxn>
                <a:cxn ang="T9">
                  <a:pos x="T2" y="T3"/>
                </a:cxn>
                <a:cxn ang="T10">
                  <a:pos x="T4" y="T5"/>
                </a:cxn>
                <a:cxn ang="T11">
                  <a:pos x="T6" y="T7"/>
                </a:cxn>
              </a:cxnLst>
              <a:rect l="T12" t="T13" r="T14" b="T15"/>
              <a:pathLst>
                <a:path w="31" h="174">
                  <a:moveTo>
                    <a:pt x="30" y="0"/>
                  </a:moveTo>
                  <a:cubicBezTo>
                    <a:pt x="20" y="0"/>
                    <a:pt x="10" y="0"/>
                    <a:pt x="0" y="2"/>
                  </a:cubicBezTo>
                  <a:lnTo>
                    <a:pt x="31" y="174"/>
                  </a:lnTo>
                  <a:lnTo>
                    <a:pt x="30" y="0"/>
                  </a:lnTo>
                  <a:close/>
                </a:path>
              </a:pathLst>
            </a:custGeom>
            <a:solidFill>
              <a:srgbClr val="E45500"/>
            </a:solidFill>
            <a:ln>
              <a:noFill/>
            </a:ln>
            <a:extLst>
              <a:ext uri="{91240B29-F687-4F45-9708-019B960494DF}">
                <a14:hiddenLine xmlns="" xmlns:a14="http://schemas.microsoft.com/office/drawing/2010/main" xmlns:lc="http://schemas.openxmlformats.org/drawingml/2006/lockedCanvas" w="9525" cap="flat" cmpd="sng">
                  <a:solidFill>
                    <a:srgbClr val="000000"/>
                  </a:solidFill>
                  <a:prstDash val="solid"/>
                  <a:round/>
                  <a:headEnd/>
                  <a:tailEnd/>
                </a14:hiddenLine>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fr-FR" sz="1100" dirty="0">
                <a:solidFill>
                  <a:srgbClr val="3C3C3B"/>
                </a:solidFill>
                <a:latin typeface="Corbel" pitchFamily="34" charset="0"/>
              </a:endParaRPr>
            </a:p>
          </p:txBody>
        </p:sp>
      </p:grpSp>
      <p:pic>
        <p:nvPicPr>
          <p:cNvPr id="167" name="Picture 4"/>
          <p:cNvPicPr>
            <a:picLocks noChangeAspect="1" noChangeArrowheads="1"/>
          </p:cNvPicPr>
          <p:nvPr/>
        </p:nvPicPr>
        <p:blipFill>
          <a:blip r:embed="rId10" cstate="email">
            <a:extLst>
              <a:ext uri="{28A0092B-C50C-407E-A947-70E740481C1C}">
                <a14:useLocalDpi xmlns="" xmlns:a14="http://schemas.microsoft.com/office/drawing/2010/main" xmlns:lc="http://schemas.openxmlformats.org/drawingml/2006/lockedCanvas"/>
              </a:ext>
            </a:extLst>
          </a:blip>
          <a:srcRect/>
          <a:stretch>
            <a:fillRect/>
          </a:stretch>
        </p:blipFill>
        <p:spPr bwMode="auto">
          <a:xfrm>
            <a:off x="449365" y="3156520"/>
            <a:ext cx="731837" cy="695325"/>
          </a:xfrm>
          <a:prstGeom prst="rect">
            <a:avLst/>
          </a:prstGeom>
          <a:noFill/>
          <a:ln>
            <a:noFill/>
          </a:ln>
          <a:effectLst/>
          <a:extLst>
            <a:ext uri="{909E8E84-426E-40DD-AFC4-6F175D3DCCD1}">
              <a14:hiddenFill xmlns="" xmlns:a14="http://schemas.microsoft.com/office/drawing/2010/main" xmlns:lc="http://schemas.openxmlformats.org/drawingml/2006/lockedCanvas">
                <a:solidFill>
                  <a:schemeClr val="accent1"/>
                </a:solidFill>
              </a14:hiddenFill>
            </a:ext>
            <a:ext uri="{91240B29-F687-4F45-9708-019B960494DF}">
              <a14:hiddenLine xmlns="" xmlns:a14="http://schemas.microsoft.com/office/drawing/2010/main" xmlns:lc="http://schemas.openxmlformats.org/drawingml/2006/lockedCanvas" w="9525">
                <a:solidFill>
                  <a:schemeClr val="tx1"/>
                </a:solidFill>
                <a:miter lim="800000"/>
                <a:headEnd/>
                <a:tailEnd/>
              </a14:hiddenLine>
            </a:ext>
            <a:ext uri="{AF507438-7753-43E0-B8FC-AC1667EBCBE1}">
              <a14:hiddenEffects xmlns="" xmlns:a14="http://schemas.microsoft.com/office/drawing/2010/main" xmlns:lc="http://schemas.openxmlformats.org/drawingml/2006/lockedCanvas">
                <a:effectLst>
                  <a:outerShdw dist="35921" dir="2700000" algn="ctr" rotWithShape="0">
                    <a:schemeClr val="bg2"/>
                  </a:outerShdw>
                </a:effectLst>
              </a14:hiddenEffects>
            </a:ext>
          </a:extLst>
        </p:spPr>
      </p:pic>
      <p:sp>
        <p:nvSpPr>
          <p:cNvPr id="24" name="Content Placeholder 15"/>
          <p:cNvSpPr txBox="1">
            <a:spLocks/>
          </p:cNvSpPr>
          <p:nvPr/>
        </p:nvSpPr>
        <p:spPr>
          <a:xfrm>
            <a:off x="1068362" y="1760792"/>
            <a:ext cx="2362200" cy="854340"/>
          </a:xfrm>
          <a:prstGeom prst="rect">
            <a:avLst/>
          </a:prstGeom>
        </p:spPr>
        <p:txBody>
          <a:bodyPr wrap="square" lIns="91337" tIns="45669" rIns="91337" bIns="45669"/>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a:lnSpc>
                <a:spcPct val="125000"/>
              </a:lnSpc>
              <a:buClr>
                <a:srgbClr val="E27222"/>
              </a:buClr>
            </a:pPr>
            <a:r>
              <a:rPr lang="en-US" sz="4600" kern="0" spc="-220" dirty="0" smtClean="0">
                <a:solidFill>
                  <a:prstClr val="white"/>
                </a:solidFill>
                <a:ea typeface="ヒラギノ角ゴ Pro W3" charset="-128"/>
              </a:rPr>
              <a:t>DATA</a:t>
            </a:r>
          </a:p>
          <a:p>
            <a:pPr marL="0" lvl="1">
              <a:lnSpc>
                <a:spcPct val="125000"/>
              </a:lnSpc>
              <a:buClr>
                <a:srgbClr val="E27222"/>
              </a:buClr>
            </a:pPr>
            <a:endParaRPr lang="en-US" kern="0" spc="-220" dirty="0" smtClean="0">
              <a:solidFill>
                <a:prstClr val="white"/>
              </a:solidFill>
              <a:ea typeface="ヒラギノ角ゴ Pro W3" charset="-128"/>
            </a:endParaRPr>
          </a:p>
          <a:p>
            <a:pPr>
              <a:lnSpc>
                <a:spcPct val="125000"/>
              </a:lnSpc>
              <a:buClr>
                <a:srgbClr val="E27222"/>
              </a:buClr>
            </a:pPr>
            <a:endParaRPr lang="en-US" spc="-220" dirty="0" smtClean="0">
              <a:solidFill>
                <a:prstClr val="white"/>
              </a:solidFill>
            </a:endParaRPr>
          </a:p>
          <a:p>
            <a:pPr>
              <a:lnSpc>
                <a:spcPct val="150000"/>
              </a:lnSpc>
              <a:buClr>
                <a:srgbClr val="E27222"/>
              </a:buClr>
            </a:pPr>
            <a:endParaRPr lang="en-US" spc="-220" dirty="0" smtClean="0">
              <a:solidFill>
                <a:prstClr val="white"/>
              </a:solidFill>
            </a:endParaRPr>
          </a:p>
        </p:txBody>
      </p:sp>
      <p:pic>
        <p:nvPicPr>
          <p:cNvPr id="175" name="Picture 24" descr="theme_geomarketing"/>
          <p:cNvPicPr>
            <a:picLocks noChangeAspect="1" noChangeArrowheads="1"/>
          </p:cNvPicPr>
          <p:nvPr/>
        </p:nvPicPr>
        <p:blipFill>
          <a:blip r:embed="rId11" cstate="print">
            <a:clrChange>
              <a:clrFrom>
                <a:srgbClr val="FFFFFF"/>
              </a:clrFrom>
              <a:clrTo>
                <a:srgbClr val="FFFFFF">
                  <a:alpha val="0"/>
                </a:srgbClr>
              </a:clrTo>
            </a:clrChange>
          </a:blip>
          <a:srcRect/>
          <a:stretch>
            <a:fillRect/>
          </a:stretch>
        </p:blipFill>
        <p:spPr bwMode="auto">
          <a:xfrm>
            <a:off x="1745506" y="2339678"/>
            <a:ext cx="2862950" cy="1872208"/>
          </a:xfrm>
          <a:prstGeom prst="rect">
            <a:avLst/>
          </a:prstGeom>
          <a:ln>
            <a:noFill/>
          </a:ln>
          <a:effectLst>
            <a:outerShdw blurRad="292100" dist="139700" dir="2700000" algn="tl" rotWithShape="0">
              <a:srgbClr val="333333">
                <a:alpha val="65000"/>
              </a:srgbClr>
            </a:outerShdw>
          </a:effectLst>
        </p:spPr>
      </p:pic>
      <p:grpSp>
        <p:nvGrpSpPr>
          <p:cNvPr id="3" name="Groupe 9"/>
          <p:cNvGrpSpPr/>
          <p:nvPr/>
        </p:nvGrpSpPr>
        <p:grpSpPr>
          <a:xfrm>
            <a:off x="2458" y="35421"/>
            <a:ext cx="2808312" cy="1872208"/>
            <a:chOff x="467544" y="905467"/>
            <a:chExt cx="8496944" cy="5893281"/>
          </a:xfrm>
        </p:grpSpPr>
        <p:pic>
          <p:nvPicPr>
            <p:cNvPr id="177" name="Picture 4" descr="http://pro.01net.com/images/article/104548.jpg"/>
            <p:cNvPicPr>
              <a:picLocks noChangeAspect="1" noChangeArrowheads="1"/>
            </p:cNvPicPr>
            <p:nvPr/>
          </p:nvPicPr>
          <p:blipFill>
            <a:blip r:embed="rId12" cstate="print"/>
            <a:srcRect/>
            <a:stretch>
              <a:fillRect/>
            </a:stretch>
          </p:blipFill>
          <p:spPr bwMode="auto">
            <a:xfrm>
              <a:off x="467544" y="1124744"/>
              <a:ext cx="8496944" cy="5674004"/>
            </a:xfrm>
            <a:prstGeom prst="rect">
              <a:avLst/>
            </a:prstGeom>
            <a:ln>
              <a:noFill/>
            </a:ln>
            <a:effectLst>
              <a:outerShdw blurRad="292100" dist="139700" dir="2700000" algn="tl" rotWithShape="0">
                <a:srgbClr val="333333">
                  <a:alpha val="65000"/>
                </a:srgbClr>
              </a:outerShdw>
            </a:effectLst>
          </p:spPr>
        </p:pic>
        <p:pic>
          <p:nvPicPr>
            <p:cNvPr id="178" name="Picture 7"/>
            <p:cNvPicPr>
              <a:picLocks noChangeAspect="1" noChangeArrowheads="1"/>
            </p:cNvPicPr>
            <p:nvPr/>
          </p:nvPicPr>
          <p:blipFill>
            <a:blip r:embed="rId13" cstate="print"/>
            <a:srcRect l="4457" t="6088" r="65458" b="20857"/>
            <a:stretch>
              <a:fillRect/>
            </a:stretch>
          </p:blipFill>
          <p:spPr bwMode="auto">
            <a:xfrm>
              <a:off x="580392" y="1208627"/>
              <a:ext cx="2263416" cy="2592288"/>
            </a:xfrm>
            <a:prstGeom prst="rect">
              <a:avLst/>
            </a:prstGeom>
            <a:ln>
              <a:noFill/>
            </a:ln>
            <a:effectLst>
              <a:outerShdw blurRad="292100" dist="139700" dir="2700000" algn="tl" rotWithShape="0">
                <a:srgbClr val="333333">
                  <a:alpha val="65000"/>
                </a:srgbClr>
              </a:outerShdw>
            </a:effectLst>
          </p:spPr>
        </p:pic>
        <p:pic>
          <p:nvPicPr>
            <p:cNvPr id="179" name="Picture 7"/>
            <p:cNvPicPr>
              <a:picLocks noChangeAspect="1" noChangeArrowheads="1"/>
            </p:cNvPicPr>
            <p:nvPr/>
          </p:nvPicPr>
          <p:blipFill>
            <a:blip r:embed="rId13" cstate="print"/>
            <a:srcRect l="629" t="6088" r="95542" b="61443"/>
            <a:stretch>
              <a:fillRect/>
            </a:stretch>
          </p:blipFill>
          <p:spPr bwMode="auto">
            <a:xfrm>
              <a:off x="8604448" y="1412776"/>
              <a:ext cx="288032" cy="1152128"/>
            </a:xfrm>
            <a:prstGeom prst="rect">
              <a:avLst/>
            </a:prstGeom>
            <a:ln>
              <a:noFill/>
            </a:ln>
            <a:effectLst>
              <a:outerShdw blurRad="292100" dist="139700" dir="2700000" algn="tl" rotWithShape="0">
                <a:srgbClr val="333333">
                  <a:alpha val="65000"/>
                </a:srgbClr>
              </a:outerShdw>
            </a:effectLst>
          </p:spPr>
        </p:pic>
        <p:pic>
          <p:nvPicPr>
            <p:cNvPr id="180" name="Picture 7"/>
            <p:cNvPicPr>
              <a:picLocks noChangeAspect="1" noChangeArrowheads="1"/>
            </p:cNvPicPr>
            <p:nvPr/>
          </p:nvPicPr>
          <p:blipFill>
            <a:blip r:embed="rId13" cstate="print"/>
            <a:srcRect l="-329" r="787" b="93912"/>
            <a:stretch>
              <a:fillRect/>
            </a:stretch>
          </p:blipFill>
          <p:spPr bwMode="auto">
            <a:xfrm>
              <a:off x="467544" y="905467"/>
              <a:ext cx="8424936" cy="243027"/>
            </a:xfrm>
            <a:prstGeom prst="rect">
              <a:avLst/>
            </a:prstGeom>
            <a:ln>
              <a:noFill/>
            </a:ln>
            <a:effectLst>
              <a:outerShdw blurRad="292100" dist="139700" dir="2700000" algn="tl" rotWithShape="0">
                <a:srgbClr val="333333">
                  <a:alpha val="65000"/>
                </a:srgbClr>
              </a:outerShdw>
            </a:effectLst>
          </p:spPr>
        </p:pic>
      </p:grpSp>
      <p:pic>
        <p:nvPicPr>
          <p:cNvPr id="18" name="Picture 7" descr="TDAT-icon-dashboard3-on-white"/>
          <p:cNvPicPr>
            <a:picLocks noChangeAspect="1" noChangeArrowheads="1"/>
          </p:cNvPicPr>
          <p:nvPr/>
        </p:nvPicPr>
        <p:blipFill>
          <a:blip r:embed="rId14" cstate="print">
            <a:clrChange>
              <a:clrFrom>
                <a:srgbClr val="FFFFFF"/>
              </a:clrFrom>
              <a:clrTo>
                <a:srgbClr val="FFFFFF">
                  <a:alpha val="0"/>
                </a:srgbClr>
              </a:clrTo>
            </a:clrChange>
          </a:blip>
          <a:srcRect/>
          <a:stretch>
            <a:fillRect/>
          </a:stretch>
        </p:blipFill>
        <p:spPr bwMode="auto">
          <a:xfrm>
            <a:off x="17316" y="51023"/>
            <a:ext cx="1214437" cy="1352550"/>
          </a:xfrm>
          <a:prstGeom prst="rect">
            <a:avLst/>
          </a:prstGeom>
          <a:noFill/>
          <a:ln w="9525">
            <a:noFill/>
            <a:miter lim="800000"/>
            <a:headEnd/>
            <a:tailEnd/>
          </a:ln>
        </p:spPr>
      </p:pic>
      <p:pic>
        <p:nvPicPr>
          <p:cNvPr id="21" name="Picture 5" descr="TDAT-icon-BI-reports"/>
          <p:cNvPicPr>
            <a:picLocks noChangeAspect="1" noChangeArrowheads="1"/>
          </p:cNvPicPr>
          <p:nvPr/>
        </p:nvPicPr>
        <p:blipFill>
          <a:blip r:embed="rId15" cstate="print"/>
          <a:srcRect/>
          <a:stretch>
            <a:fillRect/>
          </a:stretch>
        </p:blipFill>
        <p:spPr bwMode="auto">
          <a:xfrm>
            <a:off x="1861690" y="10"/>
            <a:ext cx="1323976" cy="1522413"/>
          </a:xfrm>
          <a:prstGeom prst="rect">
            <a:avLst/>
          </a:prstGeom>
          <a:noFill/>
          <a:ln w="9525">
            <a:noFill/>
            <a:miter lim="800000"/>
            <a:headEnd/>
            <a:tailEnd/>
          </a:ln>
        </p:spPr>
      </p:pic>
      <p:pic>
        <p:nvPicPr>
          <p:cNvPr id="50" name="Picture 16" descr="http://upload.wikimedia.org/wikipedia/fr/thumb/8/8c/Logo_Groupe_Les_Mousquetaires.svg/600px-Logo_Groupe_Les_Mousquetaires.svg.png"/>
          <p:cNvPicPr>
            <a:picLocks noChangeAspect="1" noChangeArrowheads="1"/>
          </p:cNvPicPr>
          <p:nvPr/>
        </p:nvPicPr>
        <p:blipFill>
          <a:blip r:embed="rId16" cstate="print"/>
          <a:srcRect/>
          <a:stretch>
            <a:fillRect/>
          </a:stretch>
        </p:blipFill>
        <p:spPr bwMode="auto">
          <a:xfrm>
            <a:off x="-11944" y="5006453"/>
            <a:ext cx="3857612" cy="2488160"/>
          </a:xfrm>
          <a:prstGeom prst="rect">
            <a:avLst/>
          </a:prstGeom>
          <a:noFill/>
        </p:spPr>
      </p:pic>
      <p:pic>
        <p:nvPicPr>
          <p:cNvPr id="49" name="Picture 2" descr="D:\Documents\Prez\ZFlux\Logo DEVLABS\Logo_DevLabs1.png"/>
          <p:cNvPicPr>
            <a:picLocks noChangeAspect="1" noChangeArrowheads="1"/>
          </p:cNvPicPr>
          <p:nvPr/>
        </p:nvPicPr>
        <p:blipFill>
          <a:blip r:embed="rId17" cstate="print"/>
          <a:srcRect/>
          <a:stretch>
            <a:fillRect/>
          </a:stretch>
        </p:blipFill>
        <p:spPr bwMode="auto">
          <a:xfrm>
            <a:off x="7106294" y="6180603"/>
            <a:ext cx="3568204" cy="1391752"/>
          </a:xfrm>
          <a:prstGeom prst="rect">
            <a:avLst/>
          </a:prstGeom>
          <a:noFill/>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63" name="Image 113"/>
          <p:cNvPicPr>
            <a:picLocks/>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1548" y="9529"/>
            <a:ext cx="10692000" cy="7560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14" name="Text 114"/>
          <p:cNvSpPr txBox="1"/>
          <p:nvPr/>
        </p:nvSpPr>
        <p:spPr>
          <a:xfrm>
            <a:off x="90637" y="107429"/>
            <a:ext cx="10151813" cy="46012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rtlCol="0" anchor="ctr" anchorCtr="0">
            <a:spAutoFit/>
          </a:bodyPr>
          <a:lstStyle/>
          <a:p>
            <a:pPr>
              <a:lnSpc>
                <a:spcPct val="114999"/>
              </a:lnSpc>
            </a:pPr>
            <a:r>
              <a:rPr lang="fr-FR" sz="2600" b="1" dirty="0" smtClean="0">
                <a:solidFill>
                  <a:srgbClr val="F38B00"/>
                </a:solidFill>
                <a:latin typeface="Arial" charset="0"/>
                <a:cs typeface="Arial" charset="0"/>
              </a:rPr>
              <a:t>2. Créer un conteneur</a:t>
            </a:r>
            <a:endParaRPr sz="2600" dirty="0">
              <a:latin typeface="Arial" charset="0"/>
              <a:cs typeface="Arial" charset="0"/>
            </a:endParaRPr>
          </a:p>
        </p:txBody>
      </p:sp>
      <p:sp>
        <p:nvSpPr>
          <p:cNvPr id="121" name="Text 121"/>
          <p:cNvSpPr txBox="1"/>
          <p:nvPr/>
        </p:nvSpPr>
        <p:spPr>
          <a:xfrm>
            <a:off x="9162330" y="2332634"/>
            <a:ext cx="1260000" cy="49244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rtlCol="0" anchor="ctr" anchorCtr="0">
            <a:spAutoFit/>
          </a:bodyPr>
          <a:lstStyle/>
          <a:p>
            <a:pPr algn="ctr"/>
            <a:r>
              <a:rPr lang="fr-FR" sz="1600" b="1" dirty="0" smtClean="0">
                <a:solidFill>
                  <a:srgbClr val="F38B00"/>
                </a:solidFill>
                <a:latin typeface="Arial" charset="0"/>
                <a:cs typeface="Arial" charset="0"/>
              </a:rPr>
              <a:t>Créer un conteneur</a:t>
            </a:r>
            <a:endParaRPr lang="fr-FR" sz="1600" b="1" dirty="0">
              <a:solidFill>
                <a:srgbClr val="F38B00"/>
              </a:solidFill>
              <a:latin typeface="Arial" charset="0"/>
              <a:cs typeface="Arial" charset="0"/>
            </a:endParaRPr>
          </a:p>
        </p:txBody>
      </p:sp>
      <p:sp>
        <p:nvSpPr>
          <p:cNvPr id="125" name="Text 125"/>
          <p:cNvSpPr txBox="1"/>
          <p:nvPr/>
        </p:nvSpPr>
        <p:spPr>
          <a:xfrm>
            <a:off x="9216001" y="1120515"/>
            <a:ext cx="1260000" cy="242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rtlCol="0" anchor="ctr" anchorCtr="0">
            <a:spAutoFit/>
          </a:bodyPr>
          <a:lstStyle/>
          <a:p>
            <a:pPr lvl="0" algn="ctr">
              <a:lnSpc>
                <a:spcPct val="114999"/>
              </a:lnSpc>
            </a:pPr>
            <a:r>
              <a:rPr lang="fr-FR" sz="1500" b="1" dirty="0" smtClean="0">
                <a:solidFill>
                  <a:srgbClr val="CFCFC4"/>
                </a:solidFill>
                <a:latin typeface="Arial" charset="0"/>
                <a:cs typeface="Arial" charset="0"/>
              </a:rPr>
              <a:t>Introduction</a:t>
            </a:r>
            <a:endParaRPr sz="1500" dirty="0">
              <a:latin typeface="Arial" charset="0"/>
              <a:cs typeface="Arial" charset="0"/>
            </a:endParaRPr>
          </a:p>
        </p:txBody>
      </p:sp>
      <p:sp>
        <p:nvSpPr>
          <p:cNvPr id="38" name="Text 11"/>
          <p:cNvSpPr txBox="1"/>
          <p:nvPr/>
        </p:nvSpPr>
        <p:spPr>
          <a:xfrm>
            <a:off x="9216001" y="3825407"/>
            <a:ext cx="1260000" cy="242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rtlCol="0" anchor="ctr" anchorCtr="0">
            <a:spAutoFit/>
          </a:bodyPr>
          <a:lstStyle/>
          <a:p>
            <a:pPr lvl="0" algn="ctr">
              <a:lnSpc>
                <a:spcPct val="114999"/>
              </a:lnSpc>
            </a:pPr>
            <a:r>
              <a:rPr lang="fr-FR" sz="1500" b="1" dirty="0" smtClean="0">
                <a:solidFill>
                  <a:srgbClr val="CFCFC4"/>
                </a:solidFill>
                <a:latin typeface="Arial" charset="0"/>
                <a:cs typeface="Arial" charset="0"/>
              </a:rPr>
              <a:t>Docker Hub</a:t>
            </a:r>
          </a:p>
        </p:txBody>
      </p:sp>
      <p:sp>
        <p:nvSpPr>
          <p:cNvPr id="39" name="Text 16"/>
          <p:cNvSpPr txBox="1"/>
          <p:nvPr/>
        </p:nvSpPr>
        <p:spPr>
          <a:xfrm>
            <a:off x="9216001" y="6387781"/>
            <a:ext cx="1260000" cy="5083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rtlCol="0" anchor="ctr" anchorCtr="0">
            <a:spAutoFit/>
          </a:bodyPr>
          <a:lstStyle/>
          <a:p>
            <a:pPr lvl="0" algn="ctr">
              <a:lnSpc>
                <a:spcPct val="114999"/>
              </a:lnSpc>
            </a:pPr>
            <a:r>
              <a:rPr lang="fr-FR" sz="1500" b="1" dirty="0" smtClean="0">
                <a:solidFill>
                  <a:srgbClr val="CFCFC4"/>
                </a:solidFill>
                <a:latin typeface="Arial" charset="0"/>
                <a:cs typeface="Arial" charset="0"/>
              </a:rPr>
              <a:t>Docker compose</a:t>
            </a:r>
            <a:endParaRPr sz="1500" dirty="0">
              <a:latin typeface="Arial" charset="0"/>
              <a:cs typeface="Arial" charset="0"/>
            </a:endParaRPr>
          </a:p>
        </p:txBody>
      </p:sp>
      <p:sp>
        <p:nvSpPr>
          <p:cNvPr id="41" name="Text 19"/>
          <p:cNvSpPr txBox="1"/>
          <p:nvPr/>
        </p:nvSpPr>
        <p:spPr>
          <a:xfrm>
            <a:off x="9216001" y="5157411"/>
            <a:ext cx="1260000" cy="242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rtlCol="0" anchor="ctr" anchorCtr="0">
            <a:spAutoFit/>
          </a:bodyPr>
          <a:lstStyle/>
          <a:p>
            <a:pPr lvl="0" algn="ctr">
              <a:lnSpc>
                <a:spcPct val="114999"/>
              </a:lnSpc>
            </a:pPr>
            <a:r>
              <a:rPr lang="fr-FR" sz="1500" b="1" dirty="0" err="1" smtClean="0">
                <a:solidFill>
                  <a:srgbClr val="CFCFC4"/>
                </a:solidFill>
                <a:latin typeface="Arial" charset="0"/>
                <a:cs typeface="Arial" charset="0"/>
              </a:rPr>
              <a:t>Dockerfile</a:t>
            </a:r>
            <a:endParaRPr sz="1500" dirty="0">
              <a:latin typeface="Arial" charset="0"/>
              <a:cs typeface="Arial" charset="0"/>
            </a:endParaRPr>
          </a:p>
        </p:txBody>
      </p:sp>
      <p:sp>
        <p:nvSpPr>
          <p:cNvPr id="9" name="ZoneTexte 8"/>
          <p:cNvSpPr txBox="1"/>
          <p:nvPr/>
        </p:nvSpPr>
        <p:spPr>
          <a:xfrm>
            <a:off x="233338" y="1043533"/>
            <a:ext cx="8496944" cy="3416320"/>
          </a:xfrm>
          <a:prstGeom prst="rect">
            <a:avLst/>
          </a:prstGeom>
          <a:noFill/>
        </p:spPr>
        <p:txBody>
          <a:bodyPr wrap="square" rtlCol="0">
            <a:spAutoFit/>
          </a:bodyPr>
          <a:lstStyle/>
          <a:p>
            <a:pPr fontAlgn="t"/>
            <a:r>
              <a:rPr lang="en-US" dirty="0" smtClean="0"/>
              <a:t/>
            </a:r>
            <a:br>
              <a:rPr lang="en-US" dirty="0" smtClean="0"/>
            </a:br>
            <a:r>
              <a:rPr lang="en-US" dirty="0" smtClean="0"/>
              <a:t>$ </a:t>
            </a:r>
            <a:r>
              <a:rPr lang="en-US" dirty="0" err="1" smtClean="0"/>
              <a:t>docker</a:t>
            </a:r>
            <a:r>
              <a:rPr lang="en-US" dirty="0" smtClean="0"/>
              <a:t> create  # creates a container but does not start it.</a:t>
            </a:r>
          </a:p>
          <a:p>
            <a:pPr fontAlgn="t"/>
            <a:r>
              <a:rPr lang="en-US" dirty="0" smtClean="0"/>
              <a:t>$ </a:t>
            </a:r>
            <a:r>
              <a:rPr lang="en-US" dirty="0" err="1" smtClean="0"/>
              <a:t>docker</a:t>
            </a:r>
            <a:r>
              <a:rPr lang="en-US" dirty="0" smtClean="0"/>
              <a:t> run     # creates and starts a container.</a:t>
            </a:r>
          </a:p>
          <a:p>
            <a:pPr fontAlgn="t"/>
            <a:r>
              <a:rPr lang="en-US" dirty="0" smtClean="0"/>
              <a:t>$ </a:t>
            </a:r>
            <a:r>
              <a:rPr lang="en-US" dirty="0" err="1" smtClean="0"/>
              <a:t>docker</a:t>
            </a:r>
            <a:r>
              <a:rPr lang="en-US" dirty="0" smtClean="0"/>
              <a:t> stop    # stops it.</a:t>
            </a:r>
          </a:p>
          <a:p>
            <a:pPr fontAlgn="t"/>
            <a:r>
              <a:rPr lang="en-US" dirty="0" smtClean="0"/>
              <a:t>$ </a:t>
            </a:r>
            <a:r>
              <a:rPr lang="en-US" dirty="0" err="1" smtClean="0"/>
              <a:t>docker</a:t>
            </a:r>
            <a:r>
              <a:rPr lang="en-US" dirty="0" smtClean="0"/>
              <a:t> start   # will start it again.</a:t>
            </a:r>
          </a:p>
          <a:p>
            <a:pPr fontAlgn="t"/>
            <a:r>
              <a:rPr lang="en-US" dirty="0" smtClean="0"/>
              <a:t>$ </a:t>
            </a:r>
            <a:r>
              <a:rPr lang="en-US" dirty="0" err="1" smtClean="0"/>
              <a:t>docker</a:t>
            </a:r>
            <a:r>
              <a:rPr lang="en-US" dirty="0" smtClean="0"/>
              <a:t> restart # restarts a container.</a:t>
            </a:r>
          </a:p>
          <a:p>
            <a:pPr fontAlgn="t"/>
            <a:r>
              <a:rPr lang="en-US" dirty="0" smtClean="0"/>
              <a:t>$ </a:t>
            </a:r>
            <a:r>
              <a:rPr lang="en-US" dirty="0" err="1" smtClean="0"/>
              <a:t>docker</a:t>
            </a:r>
            <a:r>
              <a:rPr lang="en-US" dirty="0" smtClean="0"/>
              <a:t> </a:t>
            </a:r>
            <a:r>
              <a:rPr lang="en-US" dirty="0" err="1" smtClean="0"/>
              <a:t>rm</a:t>
            </a:r>
            <a:r>
              <a:rPr lang="en-US" dirty="0" smtClean="0"/>
              <a:t>      # deletes a container.</a:t>
            </a:r>
          </a:p>
          <a:p>
            <a:pPr fontAlgn="t"/>
            <a:r>
              <a:rPr lang="en-US" dirty="0" smtClean="0"/>
              <a:t>$ </a:t>
            </a:r>
            <a:r>
              <a:rPr lang="en-US" dirty="0" err="1" smtClean="0"/>
              <a:t>docker</a:t>
            </a:r>
            <a:r>
              <a:rPr lang="en-US" dirty="0" smtClean="0"/>
              <a:t> kill    # sends a SIGKILL to a container.</a:t>
            </a:r>
          </a:p>
          <a:p>
            <a:pPr fontAlgn="t"/>
            <a:r>
              <a:rPr lang="en-US" dirty="0" smtClean="0"/>
              <a:t>$ </a:t>
            </a:r>
            <a:r>
              <a:rPr lang="en-US" dirty="0" err="1" smtClean="0"/>
              <a:t>docker</a:t>
            </a:r>
            <a:r>
              <a:rPr lang="en-US" dirty="0" smtClean="0"/>
              <a:t> attach  # will connect to a running container.</a:t>
            </a:r>
          </a:p>
          <a:p>
            <a:pPr fontAlgn="t"/>
            <a:r>
              <a:rPr lang="en-US" dirty="0" smtClean="0"/>
              <a:t>$ </a:t>
            </a:r>
            <a:r>
              <a:rPr lang="en-US" dirty="0" err="1" smtClean="0"/>
              <a:t>docker</a:t>
            </a:r>
            <a:r>
              <a:rPr lang="en-US" dirty="0" smtClean="0"/>
              <a:t> wait    # blocks until container stops.</a:t>
            </a:r>
          </a:p>
          <a:p>
            <a:pPr fontAlgn="t"/>
            <a:r>
              <a:rPr lang="en-US" dirty="0" smtClean="0"/>
              <a:t>$ </a:t>
            </a:r>
            <a:r>
              <a:rPr lang="en-US" dirty="0" err="1" smtClean="0"/>
              <a:t>docker</a:t>
            </a:r>
            <a:r>
              <a:rPr lang="en-US" dirty="0" smtClean="0"/>
              <a:t> exec    # executes a command in a running container.</a:t>
            </a:r>
          </a:p>
          <a:p>
            <a:endParaRPr lang="fr-FR" b="1" dirty="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63" name="Image 113"/>
          <p:cNvPicPr>
            <a:picLocks/>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187" y="-325"/>
            <a:ext cx="10692000" cy="7560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14" name="Text 114"/>
          <p:cNvSpPr txBox="1"/>
          <p:nvPr/>
        </p:nvSpPr>
        <p:spPr>
          <a:xfrm>
            <a:off x="90637" y="107429"/>
            <a:ext cx="10151813" cy="46012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rtlCol="0" anchor="ctr" anchorCtr="0">
            <a:spAutoFit/>
          </a:bodyPr>
          <a:lstStyle/>
          <a:p>
            <a:pPr>
              <a:lnSpc>
                <a:spcPct val="114999"/>
              </a:lnSpc>
            </a:pPr>
            <a:r>
              <a:rPr lang="fr-FR" sz="2600" b="1" dirty="0" smtClean="0">
                <a:solidFill>
                  <a:srgbClr val="F38B00"/>
                </a:solidFill>
                <a:latin typeface="Arial" charset="0"/>
                <a:cs typeface="Arial" charset="0"/>
              </a:rPr>
              <a:t>2. Créer un conteneur</a:t>
            </a:r>
            <a:endParaRPr sz="2600" dirty="0">
              <a:latin typeface="Arial" charset="0"/>
              <a:cs typeface="Arial" charset="0"/>
            </a:endParaRPr>
          </a:p>
        </p:txBody>
      </p:sp>
      <p:sp>
        <p:nvSpPr>
          <p:cNvPr id="121" name="Text 121"/>
          <p:cNvSpPr txBox="1"/>
          <p:nvPr/>
        </p:nvSpPr>
        <p:spPr>
          <a:xfrm>
            <a:off x="9162330" y="2332634"/>
            <a:ext cx="1260000" cy="49244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rtlCol="0" anchor="ctr" anchorCtr="0">
            <a:spAutoFit/>
          </a:bodyPr>
          <a:lstStyle/>
          <a:p>
            <a:pPr algn="ctr"/>
            <a:r>
              <a:rPr lang="fr-FR" sz="1600" b="1" dirty="0" smtClean="0">
                <a:solidFill>
                  <a:srgbClr val="F38B00"/>
                </a:solidFill>
                <a:latin typeface="Arial" charset="0"/>
                <a:cs typeface="Arial" charset="0"/>
              </a:rPr>
              <a:t>Créer un conteneur</a:t>
            </a:r>
            <a:endParaRPr lang="fr-FR" sz="1600" b="1" dirty="0">
              <a:solidFill>
                <a:srgbClr val="F38B00"/>
              </a:solidFill>
              <a:latin typeface="Arial" charset="0"/>
              <a:cs typeface="Arial" charset="0"/>
            </a:endParaRPr>
          </a:p>
        </p:txBody>
      </p:sp>
      <p:sp>
        <p:nvSpPr>
          <p:cNvPr id="125" name="Text 125"/>
          <p:cNvSpPr txBox="1"/>
          <p:nvPr/>
        </p:nvSpPr>
        <p:spPr>
          <a:xfrm>
            <a:off x="9216001" y="1120515"/>
            <a:ext cx="1260000" cy="242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rtlCol="0" anchor="ctr" anchorCtr="0">
            <a:spAutoFit/>
          </a:bodyPr>
          <a:lstStyle/>
          <a:p>
            <a:pPr lvl="0" algn="ctr">
              <a:lnSpc>
                <a:spcPct val="114999"/>
              </a:lnSpc>
            </a:pPr>
            <a:r>
              <a:rPr lang="fr-FR" sz="1500" b="1" dirty="0" smtClean="0">
                <a:solidFill>
                  <a:srgbClr val="CFCFC4"/>
                </a:solidFill>
                <a:latin typeface="Arial" charset="0"/>
                <a:cs typeface="Arial" charset="0"/>
              </a:rPr>
              <a:t>Introduction</a:t>
            </a:r>
            <a:endParaRPr sz="1500" dirty="0">
              <a:latin typeface="Arial" charset="0"/>
              <a:cs typeface="Arial" charset="0"/>
            </a:endParaRPr>
          </a:p>
        </p:txBody>
      </p:sp>
      <p:sp>
        <p:nvSpPr>
          <p:cNvPr id="38" name="Text 11"/>
          <p:cNvSpPr txBox="1"/>
          <p:nvPr/>
        </p:nvSpPr>
        <p:spPr>
          <a:xfrm>
            <a:off x="9216001" y="3825407"/>
            <a:ext cx="1260000" cy="242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rtlCol="0" anchor="ctr" anchorCtr="0">
            <a:spAutoFit/>
          </a:bodyPr>
          <a:lstStyle/>
          <a:p>
            <a:pPr lvl="0" algn="ctr">
              <a:lnSpc>
                <a:spcPct val="114999"/>
              </a:lnSpc>
            </a:pPr>
            <a:r>
              <a:rPr lang="fr-FR" sz="1500" b="1" dirty="0" smtClean="0">
                <a:solidFill>
                  <a:srgbClr val="CFCFC4"/>
                </a:solidFill>
                <a:latin typeface="Arial" charset="0"/>
                <a:cs typeface="Arial" charset="0"/>
              </a:rPr>
              <a:t>Docker Hub</a:t>
            </a:r>
          </a:p>
        </p:txBody>
      </p:sp>
      <p:sp>
        <p:nvSpPr>
          <p:cNvPr id="39" name="Text 16"/>
          <p:cNvSpPr txBox="1"/>
          <p:nvPr/>
        </p:nvSpPr>
        <p:spPr>
          <a:xfrm>
            <a:off x="9216001" y="6387781"/>
            <a:ext cx="1260000" cy="5083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rtlCol="0" anchor="ctr" anchorCtr="0">
            <a:spAutoFit/>
          </a:bodyPr>
          <a:lstStyle/>
          <a:p>
            <a:pPr lvl="0" algn="ctr">
              <a:lnSpc>
                <a:spcPct val="114999"/>
              </a:lnSpc>
            </a:pPr>
            <a:r>
              <a:rPr lang="fr-FR" sz="1500" b="1" dirty="0" smtClean="0">
                <a:solidFill>
                  <a:srgbClr val="CFCFC4"/>
                </a:solidFill>
                <a:latin typeface="Arial" charset="0"/>
                <a:cs typeface="Arial" charset="0"/>
              </a:rPr>
              <a:t>Docker compose</a:t>
            </a:r>
            <a:endParaRPr sz="1500" dirty="0">
              <a:latin typeface="Arial" charset="0"/>
              <a:cs typeface="Arial" charset="0"/>
            </a:endParaRPr>
          </a:p>
        </p:txBody>
      </p:sp>
      <p:sp>
        <p:nvSpPr>
          <p:cNvPr id="41" name="Text 19"/>
          <p:cNvSpPr txBox="1"/>
          <p:nvPr/>
        </p:nvSpPr>
        <p:spPr>
          <a:xfrm>
            <a:off x="9216001" y="5157411"/>
            <a:ext cx="1260000" cy="242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rtlCol="0" anchor="ctr" anchorCtr="0">
            <a:spAutoFit/>
          </a:bodyPr>
          <a:lstStyle/>
          <a:p>
            <a:pPr lvl="0" algn="ctr">
              <a:lnSpc>
                <a:spcPct val="114999"/>
              </a:lnSpc>
            </a:pPr>
            <a:r>
              <a:rPr lang="fr-FR" sz="1500" b="1" dirty="0" err="1" smtClean="0">
                <a:solidFill>
                  <a:srgbClr val="CFCFC4"/>
                </a:solidFill>
                <a:latin typeface="Arial" charset="0"/>
                <a:cs typeface="Arial" charset="0"/>
              </a:rPr>
              <a:t>Dockerfile</a:t>
            </a:r>
            <a:endParaRPr sz="1500" dirty="0">
              <a:latin typeface="Arial" charset="0"/>
              <a:cs typeface="Arial" charset="0"/>
            </a:endParaRPr>
          </a:p>
        </p:txBody>
      </p:sp>
      <p:sp>
        <p:nvSpPr>
          <p:cNvPr id="9" name="ZoneTexte 8"/>
          <p:cNvSpPr txBox="1"/>
          <p:nvPr/>
        </p:nvSpPr>
        <p:spPr>
          <a:xfrm>
            <a:off x="233338" y="1043533"/>
            <a:ext cx="8496944" cy="646331"/>
          </a:xfrm>
          <a:prstGeom prst="rect">
            <a:avLst/>
          </a:prstGeom>
          <a:noFill/>
        </p:spPr>
        <p:txBody>
          <a:bodyPr wrap="square" rtlCol="0">
            <a:spAutoFit/>
          </a:bodyPr>
          <a:lstStyle/>
          <a:p>
            <a:pPr fontAlgn="t"/>
            <a:r>
              <a:rPr lang="en-US" dirty="0" smtClean="0"/>
              <a:t/>
            </a:r>
            <a:br>
              <a:rPr lang="en-US" dirty="0" smtClean="0"/>
            </a:br>
            <a:endParaRPr lang="fr-FR" b="1" dirty="0"/>
          </a:p>
        </p:txBody>
      </p:sp>
      <p:sp>
        <p:nvSpPr>
          <p:cNvPr id="10" name="ZoneTexte 9"/>
          <p:cNvSpPr txBox="1"/>
          <p:nvPr/>
        </p:nvSpPr>
        <p:spPr>
          <a:xfrm>
            <a:off x="161330" y="1547589"/>
            <a:ext cx="8712968" cy="2308324"/>
          </a:xfrm>
          <a:prstGeom prst="rect">
            <a:avLst/>
          </a:prstGeom>
          <a:noFill/>
        </p:spPr>
        <p:txBody>
          <a:bodyPr wrap="square" rtlCol="0">
            <a:spAutoFit/>
          </a:bodyPr>
          <a:lstStyle/>
          <a:p>
            <a:r>
              <a:rPr lang="en-US" dirty="0" smtClean="0"/>
              <a:t>-d, --detach                    Run container in background and print container ID</a:t>
            </a:r>
          </a:p>
          <a:p>
            <a:r>
              <a:rPr lang="fr-FR" dirty="0" smtClean="0"/>
              <a:t>-e, --</a:t>
            </a:r>
            <a:r>
              <a:rPr lang="fr-FR" dirty="0" err="1" smtClean="0"/>
              <a:t>env</a:t>
            </a:r>
            <a:r>
              <a:rPr lang="fr-FR" dirty="0" smtClean="0"/>
              <a:t>=[]                    Set </a:t>
            </a:r>
            <a:r>
              <a:rPr lang="fr-FR" dirty="0" err="1" smtClean="0"/>
              <a:t>environment</a:t>
            </a:r>
            <a:r>
              <a:rPr lang="fr-FR" dirty="0" smtClean="0"/>
              <a:t> variables</a:t>
            </a:r>
          </a:p>
          <a:p>
            <a:r>
              <a:rPr lang="en-US" dirty="0" smtClean="0"/>
              <a:t>-</a:t>
            </a:r>
            <a:r>
              <a:rPr lang="en-US" dirty="0" err="1" smtClean="0"/>
              <a:t>i</a:t>
            </a:r>
            <a:r>
              <a:rPr lang="en-US" dirty="0" smtClean="0"/>
              <a:t>, --interactive               Keep STDIN open even if not attached</a:t>
            </a:r>
          </a:p>
          <a:p>
            <a:r>
              <a:rPr lang="en-US" dirty="0" smtClean="0"/>
              <a:t> -p, --publish=[]                Publish a container's port(s) to the host</a:t>
            </a:r>
          </a:p>
          <a:p>
            <a:r>
              <a:rPr lang="en-US" dirty="0" smtClean="0"/>
              <a:t>--</a:t>
            </a:r>
            <a:r>
              <a:rPr lang="en-US" dirty="0" err="1" smtClean="0"/>
              <a:t>rm</a:t>
            </a:r>
            <a:r>
              <a:rPr lang="en-US" dirty="0" smtClean="0"/>
              <a:t>                            Automatically remove the container when it exits</a:t>
            </a:r>
          </a:p>
          <a:p>
            <a:r>
              <a:rPr lang="en-US" dirty="0" smtClean="0"/>
              <a:t>-t, --</a:t>
            </a:r>
            <a:r>
              <a:rPr lang="en-US" dirty="0" err="1" smtClean="0"/>
              <a:t>tty</a:t>
            </a:r>
            <a:r>
              <a:rPr lang="en-US" dirty="0" smtClean="0"/>
              <a:t>                       Allocate a pseudo-TTY</a:t>
            </a:r>
          </a:p>
          <a:p>
            <a:r>
              <a:rPr lang="en-US" dirty="0" smtClean="0"/>
              <a:t> -v, --volume=[]                 Bind mount a volume</a:t>
            </a:r>
          </a:p>
          <a:p>
            <a:r>
              <a:rPr lang="en-US" dirty="0" smtClean="0"/>
              <a:t> -w, --</a:t>
            </a:r>
            <a:r>
              <a:rPr lang="en-US" dirty="0" err="1" smtClean="0"/>
              <a:t>workdir</a:t>
            </a:r>
            <a:r>
              <a:rPr lang="en-US" dirty="0" smtClean="0"/>
              <a:t>                   Working directory inside the container</a:t>
            </a:r>
            <a:endParaRPr lang="fr-FR" dirty="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63" name="Image 113"/>
          <p:cNvPicPr>
            <a:picLocks/>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187" y="-325"/>
            <a:ext cx="10692000" cy="7560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14" name="Text 114"/>
          <p:cNvSpPr txBox="1"/>
          <p:nvPr/>
        </p:nvSpPr>
        <p:spPr>
          <a:xfrm>
            <a:off x="90637" y="107429"/>
            <a:ext cx="10151813" cy="46012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rtlCol="0" anchor="ctr" anchorCtr="0">
            <a:spAutoFit/>
          </a:bodyPr>
          <a:lstStyle/>
          <a:p>
            <a:pPr>
              <a:lnSpc>
                <a:spcPct val="114999"/>
              </a:lnSpc>
            </a:pPr>
            <a:r>
              <a:rPr lang="fr-FR" sz="2600" b="1" dirty="0" smtClean="0">
                <a:solidFill>
                  <a:srgbClr val="F38B00"/>
                </a:solidFill>
                <a:latin typeface="Arial" charset="0"/>
                <a:cs typeface="Arial" charset="0"/>
              </a:rPr>
              <a:t>2. Créer un conteneur</a:t>
            </a:r>
            <a:endParaRPr sz="2600" dirty="0">
              <a:latin typeface="Arial" charset="0"/>
              <a:cs typeface="Arial" charset="0"/>
            </a:endParaRPr>
          </a:p>
        </p:txBody>
      </p:sp>
      <p:sp>
        <p:nvSpPr>
          <p:cNvPr id="121" name="Text 121"/>
          <p:cNvSpPr txBox="1"/>
          <p:nvPr/>
        </p:nvSpPr>
        <p:spPr>
          <a:xfrm>
            <a:off x="9162330" y="2332634"/>
            <a:ext cx="1260000" cy="49244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rtlCol="0" anchor="ctr" anchorCtr="0">
            <a:spAutoFit/>
          </a:bodyPr>
          <a:lstStyle/>
          <a:p>
            <a:pPr algn="ctr"/>
            <a:r>
              <a:rPr lang="fr-FR" sz="1600" b="1" dirty="0" smtClean="0">
                <a:solidFill>
                  <a:srgbClr val="F38B00"/>
                </a:solidFill>
                <a:latin typeface="Arial" charset="0"/>
                <a:cs typeface="Arial" charset="0"/>
              </a:rPr>
              <a:t>Créer un conteneur</a:t>
            </a:r>
            <a:endParaRPr lang="fr-FR" sz="1600" b="1" dirty="0">
              <a:solidFill>
                <a:srgbClr val="F38B00"/>
              </a:solidFill>
              <a:latin typeface="Arial" charset="0"/>
              <a:cs typeface="Arial" charset="0"/>
            </a:endParaRPr>
          </a:p>
        </p:txBody>
      </p:sp>
      <p:sp>
        <p:nvSpPr>
          <p:cNvPr id="125" name="Text 125"/>
          <p:cNvSpPr txBox="1"/>
          <p:nvPr/>
        </p:nvSpPr>
        <p:spPr>
          <a:xfrm>
            <a:off x="9216001" y="1120515"/>
            <a:ext cx="1260000" cy="242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rtlCol="0" anchor="ctr" anchorCtr="0">
            <a:spAutoFit/>
          </a:bodyPr>
          <a:lstStyle/>
          <a:p>
            <a:pPr lvl="0" algn="ctr">
              <a:lnSpc>
                <a:spcPct val="114999"/>
              </a:lnSpc>
            </a:pPr>
            <a:r>
              <a:rPr lang="fr-FR" sz="1500" b="1" dirty="0" smtClean="0">
                <a:solidFill>
                  <a:srgbClr val="CFCFC4"/>
                </a:solidFill>
                <a:latin typeface="Arial" charset="0"/>
                <a:cs typeface="Arial" charset="0"/>
              </a:rPr>
              <a:t>Introduction</a:t>
            </a:r>
            <a:endParaRPr sz="1500" dirty="0">
              <a:latin typeface="Arial" charset="0"/>
              <a:cs typeface="Arial" charset="0"/>
            </a:endParaRPr>
          </a:p>
        </p:txBody>
      </p:sp>
      <p:sp>
        <p:nvSpPr>
          <p:cNvPr id="38" name="Text 11"/>
          <p:cNvSpPr txBox="1"/>
          <p:nvPr/>
        </p:nvSpPr>
        <p:spPr>
          <a:xfrm>
            <a:off x="9216001" y="3825407"/>
            <a:ext cx="1260000" cy="242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rtlCol="0" anchor="ctr" anchorCtr="0">
            <a:spAutoFit/>
          </a:bodyPr>
          <a:lstStyle/>
          <a:p>
            <a:pPr lvl="0" algn="ctr">
              <a:lnSpc>
                <a:spcPct val="114999"/>
              </a:lnSpc>
            </a:pPr>
            <a:r>
              <a:rPr lang="fr-FR" sz="1500" b="1" dirty="0" smtClean="0">
                <a:solidFill>
                  <a:srgbClr val="CFCFC4"/>
                </a:solidFill>
                <a:latin typeface="Arial" charset="0"/>
                <a:cs typeface="Arial" charset="0"/>
              </a:rPr>
              <a:t>Docker Hub</a:t>
            </a:r>
          </a:p>
        </p:txBody>
      </p:sp>
      <p:sp>
        <p:nvSpPr>
          <p:cNvPr id="39" name="Text 16"/>
          <p:cNvSpPr txBox="1"/>
          <p:nvPr/>
        </p:nvSpPr>
        <p:spPr>
          <a:xfrm>
            <a:off x="9216001" y="6387781"/>
            <a:ext cx="1260000" cy="5083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rtlCol="0" anchor="ctr" anchorCtr="0">
            <a:spAutoFit/>
          </a:bodyPr>
          <a:lstStyle/>
          <a:p>
            <a:pPr lvl="0" algn="ctr">
              <a:lnSpc>
                <a:spcPct val="114999"/>
              </a:lnSpc>
            </a:pPr>
            <a:r>
              <a:rPr lang="fr-FR" sz="1500" b="1" dirty="0" smtClean="0">
                <a:solidFill>
                  <a:srgbClr val="CFCFC4"/>
                </a:solidFill>
                <a:latin typeface="Arial" charset="0"/>
                <a:cs typeface="Arial" charset="0"/>
              </a:rPr>
              <a:t>Docker compose</a:t>
            </a:r>
            <a:endParaRPr sz="1500" dirty="0">
              <a:latin typeface="Arial" charset="0"/>
              <a:cs typeface="Arial" charset="0"/>
            </a:endParaRPr>
          </a:p>
        </p:txBody>
      </p:sp>
      <p:sp>
        <p:nvSpPr>
          <p:cNvPr id="41" name="Text 19"/>
          <p:cNvSpPr txBox="1"/>
          <p:nvPr/>
        </p:nvSpPr>
        <p:spPr>
          <a:xfrm>
            <a:off x="9216001" y="5157411"/>
            <a:ext cx="1260000" cy="242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rtlCol="0" anchor="ctr" anchorCtr="0">
            <a:spAutoFit/>
          </a:bodyPr>
          <a:lstStyle/>
          <a:p>
            <a:pPr lvl="0" algn="ctr">
              <a:lnSpc>
                <a:spcPct val="114999"/>
              </a:lnSpc>
            </a:pPr>
            <a:r>
              <a:rPr lang="fr-FR" sz="1500" b="1" dirty="0" err="1" smtClean="0">
                <a:solidFill>
                  <a:srgbClr val="CFCFC4"/>
                </a:solidFill>
                <a:latin typeface="Arial" charset="0"/>
                <a:cs typeface="Arial" charset="0"/>
              </a:rPr>
              <a:t>Dockerfile</a:t>
            </a:r>
            <a:endParaRPr sz="1500" dirty="0">
              <a:latin typeface="Arial" charset="0"/>
              <a:cs typeface="Arial" charset="0"/>
            </a:endParaRPr>
          </a:p>
        </p:txBody>
      </p:sp>
      <p:sp>
        <p:nvSpPr>
          <p:cNvPr id="9" name="ZoneTexte 8"/>
          <p:cNvSpPr txBox="1"/>
          <p:nvPr/>
        </p:nvSpPr>
        <p:spPr>
          <a:xfrm>
            <a:off x="233338" y="1043533"/>
            <a:ext cx="8496944" cy="646331"/>
          </a:xfrm>
          <a:prstGeom prst="rect">
            <a:avLst/>
          </a:prstGeom>
          <a:noFill/>
        </p:spPr>
        <p:txBody>
          <a:bodyPr wrap="square" rtlCol="0">
            <a:spAutoFit/>
          </a:bodyPr>
          <a:lstStyle/>
          <a:p>
            <a:pPr fontAlgn="t"/>
            <a:r>
              <a:rPr lang="en-US" dirty="0" smtClean="0"/>
              <a:t/>
            </a:r>
            <a:br>
              <a:rPr lang="en-US" dirty="0" smtClean="0"/>
            </a:br>
            <a:endParaRPr lang="fr-FR" b="1" dirty="0"/>
          </a:p>
        </p:txBody>
      </p:sp>
      <p:sp>
        <p:nvSpPr>
          <p:cNvPr id="10" name="ZoneTexte 9"/>
          <p:cNvSpPr txBox="1"/>
          <p:nvPr/>
        </p:nvSpPr>
        <p:spPr>
          <a:xfrm>
            <a:off x="161330" y="1547589"/>
            <a:ext cx="8712968" cy="6186309"/>
          </a:xfrm>
          <a:prstGeom prst="rect">
            <a:avLst/>
          </a:prstGeom>
          <a:noFill/>
        </p:spPr>
        <p:txBody>
          <a:bodyPr wrap="square" rtlCol="0">
            <a:spAutoFit/>
          </a:bodyPr>
          <a:lstStyle/>
          <a:p>
            <a:r>
              <a:rPr lang="fr-FR" dirty="0" err="1" smtClean="0"/>
              <a:t>Run</a:t>
            </a:r>
            <a:r>
              <a:rPr lang="fr-FR" dirty="0" smtClean="0"/>
              <a:t> an 'Hello world!’</a:t>
            </a:r>
          </a:p>
          <a:p>
            <a:endParaRPr lang="fr-FR" dirty="0" smtClean="0"/>
          </a:p>
          <a:p>
            <a:r>
              <a:rPr lang="fr-FR" dirty="0" err="1" smtClean="0"/>
              <a:t>Run</a:t>
            </a:r>
            <a:r>
              <a:rPr lang="fr-FR" dirty="0" smtClean="0"/>
              <a:t> an 'Hello world!‘ en mode interactive</a:t>
            </a:r>
          </a:p>
          <a:p>
            <a:endParaRPr lang="fr-FR" dirty="0" smtClean="0"/>
          </a:p>
          <a:p>
            <a:r>
              <a:rPr lang="fr-FR" dirty="0" err="1" smtClean="0"/>
              <a:t>Run</a:t>
            </a:r>
            <a:r>
              <a:rPr lang="fr-FR" dirty="0" smtClean="0"/>
              <a:t> an 'Hello world!‘ en mode démon</a:t>
            </a:r>
          </a:p>
          <a:p>
            <a:endParaRPr lang="fr-FR" dirty="0" smtClean="0"/>
          </a:p>
          <a:p>
            <a:r>
              <a:rPr lang="fr-FR" dirty="0" smtClean="0"/>
              <a:t>Afficher les conteurs en cous d’</a:t>
            </a:r>
            <a:r>
              <a:rPr lang="fr-FR" dirty="0" err="1" smtClean="0"/>
              <a:t>éxecution</a:t>
            </a:r>
            <a:r>
              <a:rPr lang="fr-FR" dirty="0" smtClean="0"/>
              <a:t>.</a:t>
            </a:r>
          </a:p>
          <a:p>
            <a:endParaRPr lang="fr-FR" dirty="0" smtClean="0"/>
          </a:p>
          <a:p>
            <a:r>
              <a:rPr lang="fr-FR" dirty="0" smtClean="0"/>
              <a:t>Afficher tous les conteneurs.</a:t>
            </a:r>
          </a:p>
          <a:p>
            <a:endParaRPr lang="fr-FR" dirty="0" smtClean="0"/>
          </a:p>
          <a:p>
            <a:r>
              <a:rPr lang="fr-FR" dirty="0" smtClean="0"/>
              <a:t>Afficher toutes les images.</a:t>
            </a:r>
          </a:p>
          <a:p>
            <a:endParaRPr lang="fr-FR" dirty="0" smtClean="0"/>
          </a:p>
          <a:p>
            <a:r>
              <a:rPr lang="fr-FR" dirty="0" smtClean="0"/>
              <a:t>Démarrer, arrêter, redémarrer un conteneur.</a:t>
            </a:r>
          </a:p>
          <a:p>
            <a:endParaRPr lang="fr-FR" dirty="0" smtClean="0"/>
          </a:p>
          <a:p>
            <a:r>
              <a:rPr lang="fr-FR" dirty="0" smtClean="0"/>
              <a:t>Supprimer un conteneur.</a:t>
            </a:r>
          </a:p>
          <a:p>
            <a:endParaRPr lang="fr-FR" dirty="0" smtClean="0"/>
          </a:p>
          <a:p>
            <a:endParaRPr lang="fr-FR" dirty="0" smtClean="0"/>
          </a:p>
          <a:p>
            <a:endParaRPr lang="fr-FR" dirty="0" smtClean="0"/>
          </a:p>
          <a:p>
            <a:endParaRPr lang="fr-FR" dirty="0" smtClean="0"/>
          </a:p>
          <a:p>
            <a:endParaRPr lang="fr-FR" dirty="0" smtClean="0"/>
          </a:p>
          <a:p>
            <a:endParaRPr lang="fr-FR" dirty="0" smtClean="0"/>
          </a:p>
          <a:p>
            <a:endParaRPr lang="fr-FR" dirty="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78" name="Image 128"/>
          <p:cNvPicPr>
            <a:picLocks/>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0" y="5"/>
            <a:ext cx="10692000" cy="7560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31" name="Text 131"/>
          <p:cNvSpPr txBox="1"/>
          <p:nvPr/>
        </p:nvSpPr>
        <p:spPr>
          <a:xfrm>
            <a:off x="80965" y="130444"/>
            <a:ext cx="6129037" cy="4210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rtlCol="0" anchor="ctr" anchorCtr="0">
            <a:spAutoFit/>
          </a:bodyPr>
          <a:lstStyle/>
          <a:p>
            <a:pPr lvl="0">
              <a:lnSpc>
                <a:spcPct val="114999"/>
              </a:lnSpc>
            </a:pPr>
            <a:r>
              <a:rPr lang="fr-FR" sz="2600" b="1" dirty="0" smtClean="0">
                <a:solidFill>
                  <a:srgbClr val="E2231A"/>
                </a:solidFill>
                <a:latin typeface="Arial" charset="0"/>
                <a:cs typeface="Arial" charset="0"/>
              </a:rPr>
              <a:t>3. Docker Hub</a:t>
            </a:r>
            <a:endParaRPr sz="2600" dirty="0">
              <a:solidFill>
                <a:srgbClr val="E2231A"/>
              </a:solidFill>
              <a:latin typeface="Arial" charset="0"/>
              <a:cs typeface="Arial" charset="0"/>
            </a:endParaRPr>
          </a:p>
        </p:txBody>
      </p:sp>
      <p:sp>
        <p:nvSpPr>
          <p:cNvPr id="143" name="Text 143"/>
          <p:cNvSpPr txBox="1"/>
          <p:nvPr/>
        </p:nvSpPr>
        <p:spPr>
          <a:xfrm>
            <a:off x="9216001" y="3825405"/>
            <a:ext cx="1260000" cy="242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rtlCol="0" anchor="ctr" anchorCtr="0">
            <a:spAutoFit/>
          </a:bodyPr>
          <a:lstStyle/>
          <a:p>
            <a:pPr algn="ctr">
              <a:lnSpc>
                <a:spcPct val="114999"/>
              </a:lnSpc>
            </a:pPr>
            <a:r>
              <a:rPr lang="fr-FR" sz="1500" b="1" dirty="0" smtClean="0">
                <a:solidFill>
                  <a:srgbClr val="FF0000"/>
                </a:solidFill>
                <a:latin typeface="Arial" charset="0"/>
                <a:cs typeface="Arial" charset="0"/>
              </a:rPr>
              <a:t>Docker Hub</a:t>
            </a:r>
          </a:p>
        </p:txBody>
      </p:sp>
      <p:sp>
        <p:nvSpPr>
          <p:cNvPr id="134" name="Text 121"/>
          <p:cNvSpPr txBox="1"/>
          <p:nvPr/>
        </p:nvSpPr>
        <p:spPr>
          <a:xfrm>
            <a:off x="9234338" y="2324684"/>
            <a:ext cx="1187992" cy="5083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rtlCol="0" anchor="ctr" anchorCtr="0">
            <a:spAutoFit/>
          </a:bodyPr>
          <a:lstStyle/>
          <a:p>
            <a:pPr algn="ctr">
              <a:lnSpc>
                <a:spcPct val="114999"/>
              </a:lnSpc>
            </a:pPr>
            <a:r>
              <a:rPr lang="fr-FR" sz="1500" b="1" dirty="0" smtClean="0">
                <a:solidFill>
                  <a:srgbClr val="CFCFC4"/>
                </a:solidFill>
                <a:latin typeface="Arial" charset="0"/>
                <a:cs typeface="Arial" charset="0"/>
              </a:rPr>
              <a:t>Créer un conteneur</a:t>
            </a:r>
            <a:endParaRPr lang="fr-FR" sz="1500" dirty="0" smtClean="0">
              <a:latin typeface="Arial" charset="0"/>
              <a:cs typeface="Arial" charset="0"/>
            </a:endParaRPr>
          </a:p>
        </p:txBody>
      </p:sp>
      <p:sp>
        <p:nvSpPr>
          <p:cNvPr id="135" name="Text 125"/>
          <p:cNvSpPr txBox="1"/>
          <p:nvPr/>
        </p:nvSpPr>
        <p:spPr>
          <a:xfrm>
            <a:off x="9216001" y="1120515"/>
            <a:ext cx="1260000" cy="242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rtlCol="0" anchor="ctr" anchorCtr="0">
            <a:spAutoFit/>
          </a:bodyPr>
          <a:lstStyle/>
          <a:p>
            <a:pPr lvl="0" algn="ctr">
              <a:lnSpc>
                <a:spcPct val="114999"/>
              </a:lnSpc>
            </a:pPr>
            <a:r>
              <a:rPr lang="fr-FR" sz="1500" b="1" dirty="0" smtClean="0">
                <a:solidFill>
                  <a:srgbClr val="CFCFC4"/>
                </a:solidFill>
                <a:latin typeface="Arial" charset="0"/>
                <a:cs typeface="Arial" charset="0"/>
              </a:rPr>
              <a:t>Introduction</a:t>
            </a:r>
            <a:endParaRPr sz="1500" dirty="0">
              <a:latin typeface="Arial" charset="0"/>
              <a:cs typeface="Arial" charset="0"/>
            </a:endParaRPr>
          </a:p>
        </p:txBody>
      </p:sp>
      <p:sp>
        <p:nvSpPr>
          <p:cNvPr id="137" name="Text 16"/>
          <p:cNvSpPr txBox="1"/>
          <p:nvPr/>
        </p:nvSpPr>
        <p:spPr>
          <a:xfrm>
            <a:off x="9216001" y="6387781"/>
            <a:ext cx="1260000" cy="5083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rtlCol="0" anchor="ctr" anchorCtr="0">
            <a:spAutoFit/>
          </a:bodyPr>
          <a:lstStyle/>
          <a:p>
            <a:pPr algn="ctr">
              <a:lnSpc>
                <a:spcPct val="114999"/>
              </a:lnSpc>
            </a:pPr>
            <a:r>
              <a:rPr lang="fr-FR" sz="1500" b="1" dirty="0" smtClean="0">
                <a:solidFill>
                  <a:srgbClr val="CFCFC4"/>
                </a:solidFill>
                <a:latin typeface="Arial" charset="0"/>
                <a:cs typeface="Arial" charset="0"/>
              </a:rPr>
              <a:t>Docker compose</a:t>
            </a:r>
            <a:endParaRPr lang="fr-FR" sz="1500" dirty="0" smtClean="0">
              <a:latin typeface="Arial" charset="0"/>
              <a:cs typeface="Arial" charset="0"/>
            </a:endParaRPr>
          </a:p>
        </p:txBody>
      </p:sp>
      <p:sp>
        <p:nvSpPr>
          <p:cNvPr id="139" name="Text 19"/>
          <p:cNvSpPr txBox="1"/>
          <p:nvPr/>
        </p:nvSpPr>
        <p:spPr>
          <a:xfrm>
            <a:off x="9216001" y="5157411"/>
            <a:ext cx="1260000" cy="242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rtlCol="0" anchor="ctr" anchorCtr="0">
            <a:spAutoFit/>
          </a:bodyPr>
          <a:lstStyle/>
          <a:p>
            <a:pPr lvl="0" algn="ctr">
              <a:lnSpc>
                <a:spcPct val="114999"/>
              </a:lnSpc>
            </a:pPr>
            <a:r>
              <a:rPr lang="fr-FR" sz="1500" b="1" dirty="0" err="1" smtClean="0">
                <a:solidFill>
                  <a:srgbClr val="CFCFC4"/>
                </a:solidFill>
                <a:latin typeface="Arial" charset="0"/>
                <a:cs typeface="Arial" charset="0"/>
              </a:rPr>
              <a:t>Dockerfile</a:t>
            </a:r>
            <a:endParaRPr sz="1500" dirty="0">
              <a:latin typeface="Arial" charset="0"/>
              <a:cs typeface="Arial" charset="0"/>
            </a:endParaRPr>
          </a:p>
        </p:txBody>
      </p:sp>
      <p:sp>
        <p:nvSpPr>
          <p:cNvPr id="9" name="ZoneTexte 8"/>
          <p:cNvSpPr txBox="1"/>
          <p:nvPr/>
        </p:nvSpPr>
        <p:spPr>
          <a:xfrm>
            <a:off x="377354" y="1043533"/>
            <a:ext cx="8352928" cy="2308324"/>
          </a:xfrm>
          <a:prstGeom prst="rect">
            <a:avLst/>
          </a:prstGeom>
          <a:noFill/>
        </p:spPr>
        <p:txBody>
          <a:bodyPr wrap="square" rtlCol="0">
            <a:spAutoFit/>
          </a:bodyPr>
          <a:lstStyle/>
          <a:p>
            <a:r>
              <a:rPr lang="fr-FR" dirty="0" smtClean="0"/>
              <a:t>Docker télécharge </a:t>
            </a:r>
            <a:r>
              <a:rPr lang="fr-FR" dirty="0" smtClean="0"/>
              <a:t>automatiquement toute image que vous </a:t>
            </a:r>
            <a:r>
              <a:rPr lang="fr-FR" dirty="0" smtClean="0"/>
              <a:t>utilisez si elle </a:t>
            </a:r>
            <a:r>
              <a:rPr lang="fr-FR" dirty="0" smtClean="0"/>
              <a:t>n'est pas déjà </a:t>
            </a:r>
            <a:r>
              <a:rPr lang="fr-FR" dirty="0" smtClean="0"/>
              <a:t>présente </a:t>
            </a:r>
            <a:r>
              <a:rPr lang="fr-FR" dirty="0" smtClean="0"/>
              <a:t>sur l'hôte Docker. </a:t>
            </a:r>
            <a:endParaRPr lang="fr-FR" dirty="0" smtClean="0"/>
          </a:p>
          <a:p>
            <a:r>
              <a:rPr lang="fr-FR" dirty="0" smtClean="0"/>
              <a:t>Mais </a:t>
            </a:r>
            <a:r>
              <a:rPr lang="fr-FR" dirty="0" smtClean="0"/>
              <a:t>cela peut potentiellement ajouter un peu de temps pour le lancement d'un conteneur. </a:t>
            </a:r>
            <a:endParaRPr lang="fr-FR" dirty="0" smtClean="0"/>
          </a:p>
          <a:p>
            <a:r>
              <a:rPr lang="fr-FR" dirty="0" smtClean="0"/>
              <a:t>Télécharger l’image en </a:t>
            </a:r>
            <a:r>
              <a:rPr lang="fr-FR" dirty="0" smtClean="0"/>
              <a:t>utilisant la commande docker </a:t>
            </a:r>
            <a:r>
              <a:rPr lang="fr-FR" dirty="0" smtClean="0"/>
              <a:t>pull</a:t>
            </a:r>
          </a:p>
          <a:p>
            <a:endParaRPr lang="fr-FR" dirty="0" smtClean="0"/>
          </a:p>
          <a:p>
            <a:r>
              <a:rPr lang="fr-FR" dirty="0" smtClean="0"/>
              <a:t>Exemple</a:t>
            </a:r>
          </a:p>
          <a:p>
            <a:r>
              <a:rPr lang="fr-FR" dirty="0" smtClean="0"/>
              <a:t>d</a:t>
            </a:r>
            <a:r>
              <a:rPr lang="fr-FR" dirty="0" smtClean="0"/>
              <a:t>ocker pull </a:t>
            </a:r>
            <a:r>
              <a:rPr lang="fr-FR" dirty="0" err="1" smtClean="0"/>
              <a:t>ubuntu</a:t>
            </a:r>
            <a:endParaRPr lang="fr-FR" dirty="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78" name="Image 128"/>
          <p:cNvPicPr>
            <a:picLocks/>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0" y="5"/>
            <a:ext cx="10692000" cy="7560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31" name="Text 131"/>
          <p:cNvSpPr txBox="1"/>
          <p:nvPr/>
        </p:nvSpPr>
        <p:spPr>
          <a:xfrm>
            <a:off x="80965" y="130444"/>
            <a:ext cx="6129037" cy="4210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rtlCol="0" anchor="ctr" anchorCtr="0">
            <a:spAutoFit/>
          </a:bodyPr>
          <a:lstStyle/>
          <a:p>
            <a:pPr lvl="0">
              <a:lnSpc>
                <a:spcPct val="114999"/>
              </a:lnSpc>
            </a:pPr>
            <a:r>
              <a:rPr lang="fr-FR" sz="2600" b="1" dirty="0" smtClean="0">
                <a:solidFill>
                  <a:srgbClr val="E2231A"/>
                </a:solidFill>
                <a:latin typeface="Arial" charset="0"/>
                <a:cs typeface="Arial" charset="0"/>
              </a:rPr>
              <a:t>3. Docker Hub</a:t>
            </a:r>
            <a:endParaRPr sz="2600" dirty="0">
              <a:solidFill>
                <a:srgbClr val="E2231A"/>
              </a:solidFill>
              <a:latin typeface="Arial" charset="0"/>
              <a:cs typeface="Arial" charset="0"/>
            </a:endParaRPr>
          </a:p>
        </p:txBody>
      </p:sp>
      <p:sp>
        <p:nvSpPr>
          <p:cNvPr id="143" name="Text 143"/>
          <p:cNvSpPr txBox="1"/>
          <p:nvPr/>
        </p:nvSpPr>
        <p:spPr>
          <a:xfrm>
            <a:off x="9216001" y="3825405"/>
            <a:ext cx="1260000" cy="242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rtlCol="0" anchor="ctr" anchorCtr="0">
            <a:spAutoFit/>
          </a:bodyPr>
          <a:lstStyle/>
          <a:p>
            <a:pPr algn="ctr">
              <a:lnSpc>
                <a:spcPct val="114999"/>
              </a:lnSpc>
            </a:pPr>
            <a:r>
              <a:rPr lang="fr-FR" sz="1500" b="1" dirty="0" smtClean="0">
                <a:solidFill>
                  <a:srgbClr val="FF0000"/>
                </a:solidFill>
                <a:latin typeface="Arial" charset="0"/>
                <a:cs typeface="Arial" charset="0"/>
              </a:rPr>
              <a:t>Docker Hub</a:t>
            </a:r>
          </a:p>
        </p:txBody>
      </p:sp>
      <p:sp>
        <p:nvSpPr>
          <p:cNvPr id="134" name="Text 121"/>
          <p:cNvSpPr txBox="1"/>
          <p:nvPr/>
        </p:nvSpPr>
        <p:spPr>
          <a:xfrm>
            <a:off x="9234338" y="2324684"/>
            <a:ext cx="1187992" cy="5083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rtlCol="0" anchor="ctr" anchorCtr="0">
            <a:spAutoFit/>
          </a:bodyPr>
          <a:lstStyle/>
          <a:p>
            <a:pPr algn="ctr">
              <a:lnSpc>
                <a:spcPct val="114999"/>
              </a:lnSpc>
            </a:pPr>
            <a:r>
              <a:rPr lang="fr-FR" sz="1500" b="1" dirty="0" smtClean="0">
                <a:solidFill>
                  <a:srgbClr val="CFCFC4"/>
                </a:solidFill>
                <a:latin typeface="Arial" charset="0"/>
                <a:cs typeface="Arial" charset="0"/>
              </a:rPr>
              <a:t>Créer un conteneur</a:t>
            </a:r>
            <a:endParaRPr lang="fr-FR" sz="1500" dirty="0" smtClean="0">
              <a:latin typeface="Arial" charset="0"/>
              <a:cs typeface="Arial" charset="0"/>
            </a:endParaRPr>
          </a:p>
        </p:txBody>
      </p:sp>
      <p:sp>
        <p:nvSpPr>
          <p:cNvPr id="135" name="Text 125"/>
          <p:cNvSpPr txBox="1"/>
          <p:nvPr/>
        </p:nvSpPr>
        <p:spPr>
          <a:xfrm>
            <a:off x="9216001" y="1120515"/>
            <a:ext cx="1260000" cy="242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rtlCol="0" anchor="ctr" anchorCtr="0">
            <a:spAutoFit/>
          </a:bodyPr>
          <a:lstStyle/>
          <a:p>
            <a:pPr lvl="0" algn="ctr">
              <a:lnSpc>
                <a:spcPct val="114999"/>
              </a:lnSpc>
            </a:pPr>
            <a:r>
              <a:rPr lang="fr-FR" sz="1500" b="1" dirty="0" smtClean="0">
                <a:solidFill>
                  <a:srgbClr val="CFCFC4"/>
                </a:solidFill>
                <a:latin typeface="Arial" charset="0"/>
                <a:cs typeface="Arial" charset="0"/>
              </a:rPr>
              <a:t>Introduction</a:t>
            </a:r>
            <a:endParaRPr sz="1500" dirty="0">
              <a:latin typeface="Arial" charset="0"/>
              <a:cs typeface="Arial" charset="0"/>
            </a:endParaRPr>
          </a:p>
        </p:txBody>
      </p:sp>
      <p:sp>
        <p:nvSpPr>
          <p:cNvPr id="137" name="Text 16"/>
          <p:cNvSpPr txBox="1"/>
          <p:nvPr/>
        </p:nvSpPr>
        <p:spPr>
          <a:xfrm>
            <a:off x="9216001" y="6387781"/>
            <a:ext cx="1260000" cy="5083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rtlCol="0" anchor="ctr" anchorCtr="0">
            <a:spAutoFit/>
          </a:bodyPr>
          <a:lstStyle/>
          <a:p>
            <a:pPr algn="ctr">
              <a:lnSpc>
                <a:spcPct val="114999"/>
              </a:lnSpc>
            </a:pPr>
            <a:r>
              <a:rPr lang="fr-FR" sz="1500" b="1" dirty="0" smtClean="0">
                <a:solidFill>
                  <a:srgbClr val="CFCFC4"/>
                </a:solidFill>
                <a:latin typeface="Arial" charset="0"/>
                <a:cs typeface="Arial" charset="0"/>
              </a:rPr>
              <a:t>Docker compose</a:t>
            </a:r>
            <a:endParaRPr lang="fr-FR" sz="1500" dirty="0" smtClean="0">
              <a:latin typeface="Arial" charset="0"/>
              <a:cs typeface="Arial" charset="0"/>
            </a:endParaRPr>
          </a:p>
        </p:txBody>
      </p:sp>
      <p:sp>
        <p:nvSpPr>
          <p:cNvPr id="139" name="Text 19"/>
          <p:cNvSpPr txBox="1"/>
          <p:nvPr/>
        </p:nvSpPr>
        <p:spPr>
          <a:xfrm>
            <a:off x="9216001" y="5157411"/>
            <a:ext cx="1260000" cy="242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rtlCol="0" anchor="ctr" anchorCtr="0">
            <a:spAutoFit/>
          </a:bodyPr>
          <a:lstStyle/>
          <a:p>
            <a:pPr lvl="0" algn="ctr">
              <a:lnSpc>
                <a:spcPct val="114999"/>
              </a:lnSpc>
            </a:pPr>
            <a:r>
              <a:rPr lang="fr-FR" sz="1500" b="1" dirty="0" err="1" smtClean="0">
                <a:solidFill>
                  <a:srgbClr val="CFCFC4"/>
                </a:solidFill>
                <a:latin typeface="Arial" charset="0"/>
                <a:cs typeface="Arial" charset="0"/>
              </a:rPr>
              <a:t>Dockerfile</a:t>
            </a:r>
            <a:endParaRPr sz="1500" dirty="0">
              <a:latin typeface="Arial" charset="0"/>
              <a:cs typeface="Arial" charset="0"/>
            </a:endParaRPr>
          </a:p>
        </p:txBody>
      </p:sp>
      <p:sp>
        <p:nvSpPr>
          <p:cNvPr id="9" name="ZoneTexte 8"/>
          <p:cNvSpPr txBox="1"/>
          <p:nvPr/>
        </p:nvSpPr>
        <p:spPr>
          <a:xfrm>
            <a:off x="377354" y="1043533"/>
            <a:ext cx="8352928" cy="1754326"/>
          </a:xfrm>
          <a:prstGeom prst="rect">
            <a:avLst/>
          </a:prstGeom>
          <a:noFill/>
        </p:spPr>
        <p:txBody>
          <a:bodyPr wrap="square" rtlCol="0">
            <a:spAutoFit/>
          </a:bodyPr>
          <a:lstStyle/>
          <a:p>
            <a:r>
              <a:rPr lang="fr-FR" dirty="0" smtClean="0"/>
              <a:t>L'une des caractéristiques de Docker est que beaucoup de gens ont créé des </a:t>
            </a:r>
            <a:r>
              <a:rPr lang="fr-FR" dirty="0" smtClean="0"/>
              <a:t>images. </a:t>
            </a:r>
            <a:r>
              <a:rPr lang="fr-FR" dirty="0" smtClean="0"/>
              <a:t>Beaucoup d'entre eux ont été </a:t>
            </a:r>
            <a:r>
              <a:rPr lang="fr-FR" dirty="0" smtClean="0"/>
              <a:t>téléchargées </a:t>
            </a:r>
            <a:r>
              <a:rPr lang="fr-FR" dirty="0" smtClean="0"/>
              <a:t>sur Docker Hub. </a:t>
            </a:r>
            <a:endParaRPr lang="fr-FR" dirty="0" smtClean="0"/>
          </a:p>
          <a:p>
            <a:r>
              <a:rPr lang="fr-FR" dirty="0" smtClean="0"/>
              <a:t>Vous </a:t>
            </a:r>
            <a:r>
              <a:rPr lang="fr-FR" dirty="0" smtClean="0"/>
              <a:t>pouvez rechercher ces images sur le site Docker Hub</a:t>
            </a:r>
            <a:r>
              <a:rPr lang="fr-FR" dirty="0" smtClean="0"/>
              <a:t>.</a:t>
            </a:r>
          </a:p>
          <a:p>
            <a:endParaRPr lang="fr-FR" dirty="0" smtClean="0"/>
          </a:p>
          <a:p>
            <a:endParaRPr lang="fr-FR" dirty="0" smtClean="0"/>
          </a:p>
          <a:p>
            <a:endParaRPr lang="fr-FR" dirty="0"/>
          </a:p>
        </p:txBody>
      </p:sp>
      <p:pic>
        <p:nvPicPr>
          <p:cNvPr id="1026" name="Picture 2"/>
          <p:cNvPicPr>
            <a:picLocks noChangeAspect="1" noChangeArrowheads="1"/>
          </p:cNvPicPr>
          <p:nvPr/>
        </p:nvPicPr>
        <p:blipFill>
          <a:blip r:embed="rId3" cstate="print"/>
          <a:srcRect/>
          <a:stretch>
            <a:fillRect/>
          </a:stretch>
        </p:blipFill>
        <p:spPr bwMode="auto">
          <a:xfrm>
            <a:off x="737394" y="2051645"/>
            <a:ext cx="7328587" cy="5136704"/>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78" name="Image 128"/>
          <p:cNvPicPr>
            <a:picLocks/>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0" y="5"/>
            <a:ext cx="10692000" cy="7560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31" name="Text 131"/>
          <p:cNvSpPr txBox="1"/>
          <p:nvPr/>
        </p:nvSpPr>
        <p:spPr>
          <a:xfrm>
            <a:off x="80965" y="130444"/>
            <a:ext cx="6129037" cy="4210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rtlCol="0" anchor="ctr" anchorCtr="0">
            <a:spAutoFit/>
          </a:bodyPr>
          <a:lstStyle/>
          <a:p>
            <a:pPr lvl="0">
              <a:lnSpc>
                <a:spcPct val="114999"/>
              </a:lnSpc>
            </a:pPr>
            <a:r>
              <a:rPr lang="fr-FR" sz="2600" b="1" dirty="0" smtClean="0">
                <a:solidFill>
                  <a:srgbClr val="E2231A"/>
                </a:solidFill>
                <a:latin typeface="Arial" charset="0"/>
                <a:cs typeface="Arial" charset="0"/>
              </a:rPr>
              <a:t>3. Docker Hub</a:t>
            </a:r>
            <a:endParaRPr sz="2600" dirty="0">
              <a:solidFill>
                <a:srgbClr val="E2231A"/>
              </a:solidFill>
              <a:latin typeface="Arial" charset="0"/>
              <a:cs typeface="Arial" charset="0"/>
            </a:endParaRPr>
          </a:p>
        </p:txBody>
      </p:sp>
      <p:sp>
        <p:nvSpPr>
          <p:cNvPr id="143" name="Text 143"/>
          <p:cNvSpPr txBox="1"/>
          <p:nvPr/>
        </p:nvSpPr>
        <p:spPr>
          <a:xfrm>
            <a:off x="9216001" y="3825405"/>
            <a:ext cx="1260000" cy="242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rtlCol="0" anchor="ctr" anchorCtr="0">
            <a:spAutoFit/>
          </a:bodyPr>
          <a:lstStyle/>
          <a:p>
            <a:pPr algn="ctr">
              <a:lnSpc>
                <a:spcPct val="114999"/>
              </a:lnSpc>
            </a:pPr>
            <a:r>
              <a:rPr lang="fr-FR" sz="1500" b="1" dirty="0" smtClean="0">
                <a:solidFill>
                  <a:srgbClr val="FF0000"/>
                </a:solidFill>
                <a:latin typeface="Arial" charset="0"/>
                <a:cs typeface="Arial" charset="0"/>
              </a:rPr>
              <a:t>Docker Hub</a:t>
            </a:r>
          </a:p>
        </p:txBody>
      </p:sp>
      <p:sp>
        <p:nvSpPr>
          <p:cNvPr id="134" name="Text 121"/>
          <p:cNvSpPr txBox="1"/>
          <p:nvPr/>
        </p:nvSpPr>
        <p:spPr>
          <a:xfrm>
            <a:off x="9234338" y="2324684"/>
            <a:ext cx="1187992" cy="5083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rtlCol="0" anchor="ctr" anchorCtr="0">
            <a:spAutoFit/>
          </a:bodyPr>
          <a:lstStyle/>
          <a:p>
            <a:pPr algn="ctr">
              <a:lnSpc>
                <a:spcPct val="114999"/>
              </a:lnSpc>
            </a:pPr>
            <a:r>
              <a:rPr lang="fr-FR" sz="1500" b="1" dirty="0" smtClean="0">
                <a:solidFill>
                  <a:srgbClr val="CFCFC4"/>
                </a:solidFill>
                <a:latin typeface="Arial" charset="0"/>
                <a:cs typeface="Arial" charset="0"/>
              </a:rPr>
              <a:t>Créer un conteneur</a:t>
            </a:r>
            <a:endParaRPr lang="fr-FR" sz="1500" dirty="0" smtClean="0">
              <a:latin typeface="Arial" charset="0"/>
              <a:cs typeface="Arial" charset="0"/>
            </a:endParaRPr>
          </a:p>
        </p:txBody>
      </p:sp>
      <p:sp>
        <p:nvSpPr>
          <p:cNvPr id="135" name="Text 125"/>
          <p:cNvSpPr txBox="1"/>
          <p:nvPr/>
        </p:nvSpPr>
        <p:spPr>
          <a:xfrm>
            <a:off x="9216001" y="1120515"/>
            <a:ext cx="1260000" cy="242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rtlCol="0" anchor="ctr" anchorCtr="0">
            <a:spAutoFit/>
          </a:bodyPr>
          <a:lstStyle/>
          <a:p>
            <a:pPr lvl="0" algn="ctr">
              <a:lnSpc>
                <a:spcPct val="114999"/>
              </a:lnSpc>
            </a:pPr>
            <a:r>
              <a:rPr lang="fr-FR" sz="1500" b="1" dirty="0" smtClean="0">
                <a:solidFill>
                  <a:srgbClr val="CFCFC4"/>
                </a:solidFill>
                <a:latin typeface="Arial" charset="0"/>
                <a:cs typeface="Arial" charset="0"/>
              </a:rPr>
              <a:t>Introduction</a:t>
            </a:r>
            <a:endParaRPr sz="1500" dirty="0">
              <a:latin typeface="Arial" charset="0"/>
              <a:cs typeface="Arial" charset="0"/>
            </a:endParaRPr>
          </a:p>
        </p:txBody>
      </p:sp>
      <p:sp>
        <p:nvSpPr>
          <p:cNvPr id="137" name="Text 16"/>
          <p:cNvSpPr txBox="1"/>
          <p:nvPr/>
        </p:nvSpPr>
        <p:spPr>
          <a:xfrm>
            <a:off x="9216001" y="6387781"/>
            <a:ext cx="1260000" cy="5083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rtlCol="0" anchor="ctr" anchorCtr="0">
            <a:spAutoFit/>
          </a:bodyPr>
          <a:lstStyle/>
          <a:p>
            <a:pPr algn="ctr">
              <a:lnSpc>
                <a:spcPct val="114999"/>
              </a:lnSpc>
            </a:pPr>
            <a:r>
              <a:rPr lang="fr-FR" sz="1500" b="1" dirty="0" smtClean="0">
                <a:solidFill>
                  <a:srgbClr val="CFCFC4"/>
                </a:solidFill>
                <a:latin typeface="Arial" charset="0"/>
                <a:cs typeface="Arial" charset="0"/>
              </a:rPr>
              <a:t>Docker compose</a:t>
            </a:r>
            <a:endParaRPr lang="fr-FR" sz="1500" dirty="0" smtClean="0">
              <a:latin typeface="Arial" charset="0"/>
              <a:cs typeface="Arial" charset="0"/>
            </a:endParaRPr>
          </a:p>
        </p:txBody>
      </p:sp>
      <p:sp>
        <p:nvSpPr>
          <p:cNvPr id="139" name="Text 19"/>
          <p:cNvSpPr txBox="1"/>
          <p:nvPr/>
        </p:nvSpPr>
        <p:spPr>
          <a:xfrm>
            <a:off x="9216001" y="5157411"/>
            <a:ext cx="1260000" cy="242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rtlCol="0" anchor="ctr" anchorCtr="0">
            <a:spAutoFit/>
          </a:bodyPr>
          <a:lstStyle/>
          <a:p>
            <a:pPr lvl="0" algn="ctr">
              <a:lnSpc>
                <a:spcPct val="114999"/>
              </a:lnSpc>
            </a:pPr>
            <a:r>
              <a:rPr lang="fr-FR" sz="1500" b="1" dirty="0" err="1" smtClean="0">
                <a:solidFill>
                  <a:srgbClr val="CFCFC4"/>
                </a:solidFill>
                <a:latin typeface="Arial" charset="0"/>
                <a:cs typeface="Arial" charset="0"/>
              </a:rPr>
              <a:t>Dockerfile</a:t>
            </a:r>
            <a:endParaRPr sz="1500" dirty="0">
              <a:latin typeface="Arial" charset="0"/>
              <a:cs typeface="Arial" charset="0"/>
            </a:endParaRPr>
          </a:p>
        </p:txBody>
      </p:sp>
      <p:sp>
        <p:nvSpPr>
          <p:cNvPr id="9" name="ZoneTexte 8"/>
          <p:cNvSpPr txBox="1"/>
          <p:nvPr/>
        </p:nvSpPr>
        <p:spPr>
          <a:xfrm>
            <a:off x="377354" y="1043533"/>
            <a:ext cx="8352928" cy="1477328"/>
          </a:xfrm>
          <a:prstGeom prst="rect">
            <a:avLst/>
          </a:prstGeom>
          <a:noFill/>
        </p:spPr>
        <p:txBody>
          <a:bodyPr wrap="square" rtlCol="0">
            <a:spAutoFit/>
          </a:bodyPr>
          <a:lstStyle/>
          <a:p>
            <a:r>
              <a:rPr lang="fr-FR" dirty="0" smtClean="0"/>
              <a:t>Vous pouvez également rechercher des images </a:t>
            </a:r>
            <a:r>
              <a:rPr lang="fr-FR" dirty="0" smtClean="0"/>
              <a:t>en la ligne de commande</a:t>
            </a:r>
            <a:endParaRPr lang="fr-FR" dirty="0" smtClean="0"/>
          </a:p>
          <a:p>
            <a:endParaRPr lang="fr-FR" dirty="0" smtClean="0"/>
          </a:p>
          <a:p>
            <a:r>
              <a:rPr lang="fr-FR" dirty="0" smtClean="0"/>
              <a:t>Exemple</a:t>
            </a:r>
          </a:p>
          <a:p>
            <a:r>
              <a:rPr lang="fr-FR" dirty="0" smtClean="0"/>
              <a:t>docker </a:t>
            </a:r>
            <a:r>
              <a:rPr lang="fr-FR" dirty="0" err="1" smtClean="0"/>
              <a:t>search</a:t>
            </a:r>
            <a:r>
              <a:rPr lang="fr-FR" dirty="0" smtClean="0"/>
              <a:t> java</a:t>
            </a:r>
          </a:p>
          <a:p>
            <a:endParaRPr lang="fr-FR" dirty="0"/>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78" name="Image 128"/>
          <p:cNvPicPr>
            <a:picLocks/>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0" y="5"/>
            <a:ext cx="10692000" cy="7560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31" name="Text 131"/>
          <p:cNvSpPr txBox="1"/>
          <p:nvPr/>
        </p:nvSpPr>
        <p:spPr>
          <a:xfrm>
            <a:off x="80965" y="130444"/>
            <a:ext cx="6129037" cy="4210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rtlCol="0" anchor="ctr" anchorCtr="0">
            <a:spAutoFit/>
          </a:bodyPr>
          <a:lstStyle/>
          <a:p>
            <a:pPr lvl="0">
              <a:lnSpc>
                <a:spcPct val="114999"/>
              </a:lnSpc>
            </a:pPr>
            <a:r>
              <a:rPr lang="fr-FR" sz="2600" b="1" dirty="0" smtClean="0">
                <a:solidFill>
                  <a:srgbClr val="E2231A"/>
                </a:solidFill>
                <a:latin typeface="Arial" charset="0"/>
                <a:cs typeface="Arial" charset="0"/>
              </a:rPr>
              <a:t>3. Docker Hub</a:t>
            </a:r>
            <a:endParaRPr sz="2600" dirty="0">
              <a:solidFill>
                <a:srgbClr val="E2231A"/>
              </a:solidFill>
              <a:latin typeface="Arial" charset="0"/>
              <a:cs typeface="Arial" charset="0"/>
            </a:endParaRPr>
          </a:p>
        </p:txBody>
      </p:sp>
      <p:sp>
        <p:nvSpPr>
          <p:cNvPr id="143" name="Text 143"/>
          <p:cNvSpPr txBox="1"/>
          <p:nvPr/>
        </p:nvSpPr>
        <p:spPr>
          <a:xfrm>
            <a:off x="9216001" y="3825405"/>
            <a:ext cx="1260000" cy="242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rtlCol="0" anchor="ctr" anchorCtr="0">
            <a:spAutoFit/>
          </a:bodyPr>
          <a:lstStyle/>
          <a:p>
            <a:pPr algn="ctr">
              <a:lnSpc>
                <a:spcPct val="114999"/>
              </a:lnSpc>
            </a:pPr>
            <a:r>
              <a:rPr lang="fr-FR" sz="1500" b="1" dirty="0" smtClean="0">
                <a:solidFill>
                  <a:srgbClr val="FF0000"/>
                </a:solidFill>
                <a:latin typeface="Arial" charset="0"/>
                <a:cs typeface="Arial" charset="0"/>
              </a:rPr>
              <a:t>Docker Hub</a:t>
            </a:r>
          </a:p>
        </p:txBody>
      </p:sp>
      <p:sp>
        <p:nvSpPr>
          <p:cNvPr id="134" name="Text 121"/>
          <p:cNvSpPr txBox="1"/>
          <p:nvPr/>
        </p:nvSpPr>
        <p:spPr>
          <a:xfrm>
            <a:off x="9234338" y="2324684"/>
            <a:ext cx="1187992" cy="5083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rtlCol="0" anchor="ctr" anchorCtr="0">
            <a:spAutoFit/>
          </a:bodyPr>
          <a:lstStyle/>
          <a:p>
            <a:pPr algn="ctr">
              <a:lnSpc>
                <a:spcPct val="114999"/>
              </a:lnSpc>
            </a:pPr>
            <a:r>
              <a:rPr lang="fr-FR" sz="1500" b="1" dirty="0" smtClean="0">
                <a:solidFill>
                  <a:srgbClr val="CFCFC4"/>
                </a:solidFill>
                <a:latin typeface="Arial" charset="0"/>
                <a:cs typeface="Arial" charset="0"/>
              </a:rPr>
              <a:t>Créer un conteneur</a:t>
            </a:r>
            <a:endParaRPr lang="fr-FR" sz="1500" dirty="0" smtClean="0">
              <a:latin typeface="Arial" charset="0"/>
              <a:cs typeface="Arial" charset="0"/>
            </a:endParaRPr>
          </a:p>
        </p:txBody>
      </p:sp>
      <p:sp>
        <p:nvSpPr>
          <p:cNvPr id="135" name="Text 125"/>
          <p:cNvSpPr txBox="1"/>
          <p:nvPr/>
        </p:nvSpPr>
        <p:spPr>
          <a:xfrm>
            <a:off x="9216001" y="1120515"/>
            <a:ext cx="1260000" cy="242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rtlCol="0" anchor="ctr" anchorCtr="0">
            <a:spAutoFit/>
          </a:bodyPr>
          <a:lstStyle/>
          <a:p>
            <a:pPr lvl="0" algn="ctr">
              <a:lnSpc>
                <a:spcPct val="114999"/>
              </a:lnSpc>
            </a:pPr>
            <a:r>
              <a:rPr lang="fr-FR" sz="1500" b="1" dirty="0" smtClean="0">
                <a:solidFill>
                  <a:srgbClr val="CFCFC4"/>
                </a:solidFill>
                <a:latin typeface="Arial" charset="0"/>
                <a:cs typeface="Arial" charset="0"/>
              </a:rPr>
              <a:t>Introduction</a:t>
            </a:r>
            <a:endParaRPr sz="1500" dirty="0">
              <a:latin typeface="Arial" charset="0"/>
              <a:cs typeface="Arial" charset="0"/>
            </a:endParaRPr>
          </a:p>
        </p:txBody>
      </p:sp>
      <p:sp>
        <p:nvSpPr>
          <p:cNvPr id="137" name="Text 16"/>
          <p:cNvSpPr txBox="1"/>
          <p:nvPr/>
        </p:nvSpPr>
        <p:spPr>
          <a:xfrm>
            <a:off x="9216001" y="6387781"/>
            <a:ext cx="1260000" cy="5083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rtlCol="0" anchor="ctr" anchorCtr="0">
            <a:spAutoFit/>
          </a:bodyPr>
          <a:lstStyle/>
          <a:p>
            <a:pPr algn="ctr">
              <a:lnSpc>
                <a:spcPct val="114999"/>
              </a:lnSpc>
            </a:pPr>
            <a:r>
              <a:rPr lang="fr-FR" sz="1500" b="1" dirty="0" smtClean="0">
                <a:solidFill>
                  <a:srgbClr val="CFCFC4"/>
                </a:solidFill>
                <a:latin typeface="Arial" charset="0"/>
                <a:cs typeface="Arial" charset="0"/>
              </a:rPr>
              <a:t>Docker compose</a:t>
            </a:r>
            <a:endParaRPr lang="fr-FR" sz="1500" dirty="0" smtClean="0">
              <a:latin typeface="Arial" charset="0"/>
              <a:cs typeface="Arial" charset="0"/>
            </a:endParaRPr>
          </a:p>
        </p:txBody>
      </p:sp>
      <p:sp>
        <p:nvSpPr>
          <p:cNvPr id="139" name="Text 19"/>
          <p:cNvSpPr txBox="1"/>
          <p:nvPr/>
        </p:nvSpPr>
        <p:spPr>
          <a:xfrm>
            <a:off x="9216001" y="5157411"/>
            <a:ext cx="1260000" cy="242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rtlCol="0" anchor="ctr" anchorCtr="0">
            <a:spAutoFit/>
          </a:bodyPr>
          <a:lstStyle/>
          <a:p>
            <a:pPr lvl="0" algn="ctr">
              <a:lnSpc>
                <a:spcPct val="114999"/>
              </a:lnSpc>
            </a:pPr>
            <a:r>
              <a:rPr lang="fr-FR" sz="1500" b="1" dirty="0" err="1" smtClean="0">
                <a:solidFill>
                  <a:srgbClr val="CFCFC4"/>
                </a:solidFill>
                <a:latin typeface="Arial" charset="0"/>
                <a:cs typeface="Arial" charset="0"/>
              </a:rPr>
              <a:t>Dockerfile</a:t>
            </a:r>
            <a:endParaRPr sz="1500" dirty="0">
              <a:latin typeface="Arial" charset="0"/>
              <a:cs typeface="Arial" charset="0"/>
            </a:endParaRPr>
          </a:p>
        </p:txBody>
      </p:sp>
      <p:sp>
        <p:nvSpPr>
          <p:cNvPr id="9" name="ZoneTexte 8"/>
          <p:cNvSpPr txBox="1"/>
          <p:nvPr/>
        </p:nvSpPr>
        <p:spPr>
          <a:xfrm>
            <a:off x="377354" y="1043533"/>
            <a:ext cx="8352928" cy="5078313"/>
          </a:xfrm>
          <a:prstGeom prst="rect">
            <a:avLst/>
          </a:prstGeom>
          <a:noFill/>
        </p:spPr>
        <p:txBody>
          <a:bodyPr wrap="square" rtlCol="0">
            <a:spAutoFit/>
          </a:bodyPr>
          <a:lstStyle/>
          <a:p>
            <a:r>
              <a:rPr lang="fr-FR" dirty="0" smtClean="0"/>
              <a:t>Chercher une image </a:t>
            </a:r>
            <a:r>
              <a:rPr lang="fr-FR" dirty="0" err="1" smtClean="0"/>
              <a:t>ubuntu</a:t>
            </a:r>
            <a:endParaRPr lang="fr-FR" dirty="0" smtClean="0"/>
          </a:p>
          <a:p>
            <a:endParaRPr lang="fr-FR" dirty="0" smtClean="0"/>
          </a:p>
          <a:p>
            <a:r>
              <a:rPr lang="fr-FR" dirty="0" smtClean="0"/>
              <a:t>Télécharger la première image</a:t>
            </a:r>
          </a:p>
          <a:p>
            <a:endParaRPr lang="fr-FR" dirty="0" smtClean="0"/>
          </a:p>
          <a:p>
            <a:r>
              <a:rPr lang="fr-FR" dirty="0" smtClean="0"/>
              <a:t>Démarrer un conteneur en mode interactif</a:t>
            </a:r>
          </a:p>
          <a:p>
            <a:endParaRPr lang="fr-FR" dirty="0" smtClean="0"/>
          </a:p>
          <a:p>
            <a:r>
              <a:rPr lang="fr-FR" dirty="0" smtClean="0"/>
              <a:t>Installer java 8</a:t>
            </a:r>
          </a:p>
          <a:p>
            <a:endParaRPr lang="fr-FR" dirty="0" smtClean="0"/>
          </a:p>
          <a:p>
            <a:r>
              <a:rPr lang="fr-FR" dirty="0" err="1" smtClean="0"/>
              <a:t>Commiter</a:t>
            </a:r>
            <a:r>
              <a:rPr lang="fr-FR" dirty="0" smtClean="0"/>
              <a:t> une copie du conteneur dans une image</a:t>
            </a:r>
          </a:p>
          <a:p>
            <a:endParaRPr lang="fr-FR" dirty="0" smtClean="0"/>
          </a:p>
          <a:p>
            <a:r>
              <a:rPr lang="fr-FR" dirty="0" smtClean="0"/>
              <a:t>Vérifier la liste des images</a:t>
            </a:r>
          </a:p>
          <a:p>
            <a:endParaRPr lang="fr-FR" dirty="0" smtClean="0"/>
          </a:p>
          <a:p>
            <a:r>
              <a:rPr lang="fr-FR" dirty="0" err="1" smtClean="0"/>
              <a:t>Pusher</a:t>
            </a:r>
            <a:r>
              <a:rPr lang="fr-FR" dirty="0" smtClean="0"/>
              <a:t> l’image dans votre repo docker</a:t>
            </a:r>
          </a:p>
          <a:p>
            <a:endParaRPr lang="fr-FR" dirty="0" smtClean="0"/>
          </a:p>
          <a:p>
            <a:r>
              <a:rPr lang="fr-FR" dirty="0" smtClean="0"/>
              <a:t>Vérifier votre repo Git Hub</a:t>
            </a:r>
          </a:p>
          <a:p>
            <a:endParaRPr lang="fr-FR" dirty="0" smtClean="0"/>
          </a:p>
          <a:p>
            <a:endParaRPr lang="fr-FR" dirty="0" smtClean="0"/>
          </a:p>
          <a:p>
            <a:endParaRPr lang="fr-FR" dirty="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14" name="Image 364"/>
          <p:cNvPicPr>
            <a:picLocks/>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0" y="9529"/>
            <a:ext cx="10692000" cy="7560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71" name="Text 371"/>
          <p:cNvSpPr txBox="1"/>
          <p:nvPr/>
        </p:nvSpPr>
        <p:spPr>
          <a:xfrm>
            <a:off x="161330" y="136868"/>
            <a:ext cx="10512000" cy="44627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rtlCol="0" anchor="ctr" anchorCtr="0">
            <a:spAutoFit/>
          </a:bodyPr>
          <a:lstStyle/>
          <a:p>
            <a:pPr eaLnBrk="0" fontAlgn="base" hangingPunct="0">
              <a:spcBef>
                <a:spcPct val="0"/>
              </a:spcBef>
              <a:spcAft>
                <a:spcPct val="0"/>
              </a:spcAft>
              <a:defRPr/>
            </a:pPr>
            <a:r>
              <a:rPr lang="fr-FR" sz="2600" b="1" dirty="0" smtClean="0">
                <a:solidFill>
                  <a:srgbClr val="675DC6"/>
                </a:solidFill>
                <a:latin typeface="Arial" charset="0"/>
                <a:cs typeface="Arial" charset="0"/>
              </a:rPr>
              <a:t>4. </a:t>
            </a:r>
            <a:r>
              <a:rPr lang="fr-FR" sz="2900" b="1" dirty="0" err="1" smtClean="0">
                <a:solidFill>
                  <a:srgbClr val="675DC6"/>
                </a:solidFill>
                <a:cs typeface="Arial" pitchFamily="34" charset="0"/>
              </a:rPr>
              <a:t>Dockerfile</a:t>
            </a:r>
            <a:endParaRPr lang="fr-FR" sz="2900" b="1" dirty="0">
              <a:solidFill>
                <a:srgbClr val="675DC6"/>
              </a:solidFill>
              <a:cs typeface="Arial" pitchFamily="34" charset="0"/>
            </a:endParaRPr>
          </a:p>
        </p:txBody>
      </p:sp>
      <p:sp>
        <p:nvSpPr>
          <p:cNvPr id="29" name="Text 143"/>
          <p:cNvSpPr txBox="1"/>
          <p:nvPr/>
        </p:nvSpPr>
        <p:spPr>
          <a:xfrm>
            <a:off x="9216001" y="3825405"/>
            <a:ext cx="1260000" cy="242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rtlCol="0" anchor="ctr" anchorCtr="0">
            <a:spAutoFit/>
          </a:bodyPr>
          <a:lstStyle/>
          <a:p>
            <a:pPr algn="ctr">
              <a:lnSpc>
                <a:spcPct val="114999"/>
              </a:lnSpc>
            </a:pPr>
            <a:r>
              <a:rPr lang="fr-FR" sz="1500" b="1" dirty="0" smtClean="0">
                <a:solidFill>
                  <a:srgbClr val="CFCFC4"/>
                </a:solidFill>
                <a:latin typeface="Arial" charset="0"/>
                <a:cs typeface="Arial" charset="0"/>
              </a:rPr>
              <a:t>Docker Hub</a:t>
            </a:r>
          </a:p>
        </p:txBody>
      </p:sp>
      <p:sp>
        <p:nvSpPr>
          <p:cNvPr id="30" name="Text 121"/>
          <p:cNvSpPr txBox="1"/>
          <p:nvPr/>
        </p:nvSpPr>
        <p:spPr>
          <a:xfrm>
            <a:off x="9234338" y="2324684"/>
            <a:ext cx="1187992" cy="5083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rtlCol="0" anchor="ctr" anchorCtr="0">
            <a:spAutoFit/>
          </a:bodyPr>
          <a:lstStyle/>
          <a:p>
            <a:pPr algn="ctr">
              <a:lnSpc>
                <a:spcPct val="114999"/>
              </a:lnSpc>
            </a:pPr>
            <a:r>
              <a:rPr lang="fr-FR" sz="1500" b="1" dirty="0" smtClean="0">
                <a:solidFill>
                  <a:srgbClr val="CFCFC4"/>
                </a:solidFill>
                <a:latin typeface="Arial" charset="0"/>
                <a:cs typeface="Arial" charset="0"/>
              </a:rPr>
              <a:t>Créer un conteneur</a:t>
            </a:r>
            <a:endParaRPr lang="fr-FR" sz="1500" dirty="0" smtClean="0">
              <a:latin typeface="Arial" charset="0"/>
              <a:cs typeface="Arial" charset="0"/>
            </a:endParaRPr>
          </a:p>
        </p:txBody>
      </p:sp>
      <p:sp>
        <p:nvSpPr>
          <p:cNvPr id="41" name="Text 125"/>
          <p:cNvSpPr txBox="1"/>
          <p:nvPr/>
        </p:nvSpPr>
        <p:spPr>
          <a:xfrm>
            <a:off x="9216001" y="1120515"/>
            <a:ext cx="1260000" cy="242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rtlCol="0" anchor="ctr" anchorCtr="0">
            <a:spAutoFit/>
          </a:bodyPr>
          <a:lstStyle/>
          <a:p>
            <a:pPr lvl="0" algn="ctr">
              <a:lnSpc>
                <a:spcPct val="114999"/>
              </a:lnSpc>
            </a:pPr>
            <a:r>
              <a:rPr lang="fr-FR" sz="1500" b="1" dirty="0" smtClean="0">
                <a:solidFill>
                  <a:srgbClr val="CFCFC4"/>
                </a:solidFill>
                <a:latin typeface="Arial" charset="0"/>
                <a:cs typeface="Arial" charset="0"/>
              </a:rPr>
              <a:t>Introduction</a:t>
            </a:r>
            <a:endParaRPr sz="1500" dirty="0">
              <a:latin typeface="Arial" charset="0"/>
              <a:cs typeface="Arial" charset="0"/>
            </a:endParaRPr>
          </a:p>
        </p:txBody>
      </p:sp>
      <p:sp>
        <p:nvSpPr>
          <p:cNvPr id="42" name="Text 16"/>
          <p:cNvSpPr txBox="1"/>
          <p:nvPr/>
        </p:nvSpPr>
        <p:spPr>
          <a:xfrm>
            <a:off x="9216001" y="6387781"/>
            <a:ext cx="1260000" cy="5083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rtlCol="0" anchor="ctr" anchorCtr="0">
            <a:spAutoFit/>
          </a:bodyPr>
          <a:lstStyle/>
          <a:p>
            <a:pPr algn="ctr">
              <a:lnSpc>
                <a:spcPct val="114999"/>
              </a:lnSpc>
            </a:pPr>
            <a:r>
              <a:rPr lang="fr-FR" sz="1500" b="1" dirty="0" smtClean="0">
                <a:solidFill>
                  <a:srgbClr val="CFCFC4"/>
                </a:solidFill>
                <a:latin typeface="Arial" charset="0"/>
                <a:cs typeface="Arial" charset="0"/>
              </a:rPr>
              <a:t>Docker compose</a:t>
            </a:r>
            <a:endParaRPr lang="fr-FR" sz="1500" dirty="0" smtClean="0">
              <a:latin typeface="Arial" charset="0"/>
              <a:cs typeface="Arial" charset="0"/>
            </a:endParaRPr>
          </a:p>
        </p:txBody>
      </p:sp>
      <p:sp>
        <p:nvSpPr>
          <p:cNvPr id="43" name="Text 19"/>
          <p:cNvSpPr txBox="1"/>
          <p:nvPr/>
        </p:nvSpPr>
        <p:spPr>
          <a:xfrm>
            <a:off x="9216001" y="5153916"/>
            <a:ext cx="1260000" cy="2498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rtlCol="0" anchor="ctr" anchorCtr="0">
            <a:spAutoFit/>
          </a:bodyPr>
          <a:lstStyle/>
          <a:p>
            <a:pPr algn="ctr">
              <a:lnSpc>
                <a:spcPct val="114999"/>
              </a:lnSpc>
            </a:pPr>
            <a:r>
              <a:rPr lang="fr-FR" sz="1500" b="1" dirty="0" err="1" smtClean="0">
                <a:solidFill>
                  <a:srgbClr val="675DC6"/>
                </a:solidFill>
                <a:latin typeface="Arial" pitchFamily="34" charset="0"/>
                <a:cs typeface="Arial" pitchFamily="34" charset="0"/>
              </a:rPr>
              <a:t>Dockerfile</a:t>
            </a:r>
            <a:endParaRPr lang="fr-FR" sz="1500" b="1" dirty="0">
              <a:solidFill>
                <a:srgbClr val="675DC6"/>
              </a:solidFill>
              <a:latin typeface="Arial" pitchFamily="34" charset="0"/>
              <a:cs typeface="Arial" pitchFamily="34" charset="0"/>
            </a:endParaRPr>
          </a:p>
        </p:txBody>
      </p:sp>
      <p:sp>
        <p:nvSpPr>
          <p:cNvPr id="9" name="ZoneTexte 8"/>
          <p:cNvSpPr txBox="1"/>
          <p:nvPr/>
        </p:nvSpPr>
        <p:spPr>
          <a:xfrm>
            <a:off x="377354" y="1187549"/>
            <a:ext cx="8424936" cy="2585323"/>
          </a:xfrm>
          <a:prstGeom prst="rect">
            <a:avLst/>
          </a:prstGeom>
          <a:noFill/>
        </p:spPr>
        <p:txBody>
          <a:bodyPr wrap="square" rtlCol="0">
            <a:spAutoFit/>
          </a:bodyPr>
          <a:lstStyle/>
          <a:p>
            <a:r>
              <a:rPr lang="fr-FR" dirty="0" smtClean="0"/>
              <a:t>L’utilisation de la commande commit de docker est un moyen simple d’étendre une image.</a:t>
            </a:r>
          </a:p>
          <a:p>
            <a:endParaRPr lang="fr-FR" dirty="0" smtClean="0"/>
          </a:p>
          <a:p>
            <a:r>
              <a:rPr lang="fr-FR" dirty="0" smtClean="0"/>
              <a:t>Une autre commande, docker </a:t>
            </a:r>
            <a:r>
              <a:rPr lang="fr-FR" dirty="0" err="1" smtClean="0"/>
              <a:t>build</a:t>
            </a:r>
            <a:r>
              <a:rPr lang="fr-FR" dirty="0" smtClean="0"/>
              <a:t>, permet de créer une image à partir d’un ficher qu’on appelle </a:t>
            </a:r>
            <a:r>
              <a:rPr lang="fr-FR" dirty="0" err="1" smtClean="0"/>
              <a:t>Dockerfile</a:t>
            </a:r>
            <a:r>
              <a:rPr lang="fr-FR" dirty="0" smtClean="0"/>
              <a:t>.</a:t>
            </a:r>
          </a:p>
          <a:p>
            <a:endParaRPr lang="fr-FR" dirty="0" smtClean="0"/>
          </a:p>
          <a:p>
            <a:r>
              <a:rPr lang="fr-FR" dirty="0" smtClean="0"/>
              <a:t>Exemple :</a:t>
            </a:r>
          </a:p>
          <a:p>
            <a:r>
              <a:rPr lang="fr-FR" b="1" dirty="0" smtClean="0"/>
              <a:t>FROM</a:t>
            </a:r>
            <a:r>
              <a:rPr lang="fr-FR" dirty="0" smtClean="0"/>
              <a:t> </a:t>
            </a:r>
            <a:r>
              <a:rPr lang="fr-FR" dirty="0" err="1" smtClean="0"/>
              <a:t>ubuntu</a:t>
            </a:r>
            <a:r>
              <a:rPr lang="fr-FR" dirty="0" smtClean="0"/>
              <a:t>:14.04 </a:t>
            </a:r>
            <a:endParaRPr lang="fr-FR" dirty="0" smtClean="0"/>
          </a:p>
          <a:p>
            <a:r>
              <a:rPr lang="fr-FR" b="1" dirty="0" smtClean="0"/>
              <a:t>RUN</a:t>
            </a:r>
            <a:r>
              <a:rPr lang="fr-FR" dirty="0" smtClean="0"/>
              <a:t> </a:t>
            </a:r>
            <a:r>
              <a:rPr lang="fr-FR" dirty="0" err="1" smtClean="0"/>
              <a:t>apt</a:t>
            </a:r>
            <a:r>
              <a:rPr lang="fr-FR" dirty="0" smtClean="0"/>
              <a:t>-</a:t>
            </a:r>
            <a:r>
              <a:rPr lang="fr-FR" dirty="0" err="1" smtClean="0"/>
              <a:t>get</a:t>
            </a:r>
            <a:r>
              <a:rPr lang="fr-FR" dirty="0" smtClean="0"/>
              <a:t> </a:t>
            </a:r>
            <a:r>
              <a:rPr lang="fr-FR" dirty="0" err="1" smtClean="0"/>
              <a:t>install</a:t>
            </a:r>
            <a:r>
              <a:rPr lang="fr-FR" dirty="0" smtClean="0"/>
              <a:t> oracle-java8-installer</a:t>
            </a:r>
            <a:endParaRPr lang="fr-FR" dirty="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14" name="Image 364"/>
          <p:cNvPicPr>
            <a:picLocks/>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0" y="9529"/>
            <a:ext cx="10692000" cy="7560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71" name="Text 371"/>
          <p:cNvSpPr txBox="1"/>
          <p:nvPr/>
        </p:nvSpPr>
        <p:spPr>
          <a:xfrm>
            <a:off x="161330" y="136868"/>
            <a:ext cx="10512000" cy="44627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rtlCol="0" anchor="ctr" anchorCtr="0">
            <a:spAutoFit/>
          </a:bodyPr>
          <a:lstStyle/>
          <a:p>
            <a:pPr eaLnBrk="0" fontAlgn="base" hangingPunct="0">
              <a:spcBef>
                <a:spcPct val="0"/>
              </a:spcBef>
              <a:spcAft>
                <a:spcPct val="0"/>
              </a:spcAft>
              <a:defRPr/>
            </a:pPr>
            <a:r>
              <a:rPr lang="fr-FR" sz="2600" b="1" dirty="0" smtClean="0">
                <a:solidFill>
                  <a:srgbClr val="675DC6"/>
                </a:solidFill>
                <a:latin typeface="Arial" charset="0"/>
                <a:cs typeface="Arial" charset="0"/>
              </a:rPr>
              <a:t>4. </a:t>
            </a:r>
            <a:r>
              <a:rPr lang="fr-FR" sz="2900" b="1" dirty="0" err="1" smtClean="0">
                <a:solidFill>
                  <a:srgbClr val="675DC6"/>
                </a:solidFill>
                <a:cs typeface="Arial" pitchFamily="34" charset="0"/>
              </a:rPr>
              <a:t>Dockerfile</a:t>
            </a:r>
            <a:endParaRPr lang="fr-FR" sz="2900" b="1" dirty="0">
              <a:solidFill>
                <a:srgbClr val="675DC6"/>
              </a:solidFill>
              <a:cs typeface="Arial" pitchFamily="34" charset="0"/>
            </a:endParaRPr>
          </a:p>
        </p:txBody>
      </p:sp>
      <p:sp>
        <p:nvSpPr>
          <p:cNvPr id="29" name="Text 143"/>
          <p:cNvSpPr txBox="1"/>
          <p:nvPr/>
        </p:nvSpPr>
        <p:spPr>
          <a:xfrm>
            <a:off x="9216001" y="3825405"/>
            <a:ext cx="1260000" cy="242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rtlCol="0" anchor="ctr" anchorCtr="0">
            <a:spAutoFit/>
          </a:bodyPr>
          <a:lstStyle/>
          <a:p>
            <a:pPr algn="ctr">
              <a:lnSpc>
                <a:spcPct val="114999"/>
              </a:lnSpc>
            </a:pPr>
            <a:r>
              <a:rPr lang="fr-FR" sz="1500" b="1" dirty="0" smtClean="0">
                <a:solidFill>
                  <a:srgbClr val="CFCFC4"/>
                </a:solidFill>
                <a:latin typeface="Arial" charset="0"/>
                <a:cs typeface="Arial" charset="0"/>
              </a:rPr>
              <a:t>Docker Hub</a:t>
            </a:r>
          </a:p>
        </p:txBody>
      </p:sp>
      <p:sp>
        <p:nvSpPr>
          <p:cNvPr id="30" name="Text 121"/>
          <p:cNvSpPr txBox="1"/>
          <p:nvPr/>
        </p:nvSpPr>
        <p:spPr>
          <a:xfrm>
            <a:off x="9234338" y="2324684"/>
            <a:ext cx="1187992" cy="5083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rtlCol="0" anchor="ctr" anchorCtr="0">
            <a:spAutoFit/>
          </a:bodyPr>
          <a:lstStyle/>
          <a:p>
            <a:pPr algn="ctr">
              <a:lnSpc>
                <a:spcPct val="114999"/>
              </a:lnSpc>
            </a:pPr>
            <a:r>
              <a:rPr lang="fr-FR" sz="1500" b="1" dirty="0" smtClean="0">
                <a:solidFill>
                  <a:srgbClr val="CFCFC4"/>
                </a:solidFill>
                <a:latin typeface="Arial" charset="0"/>
                <a:cs typeface="Arial" charset="0"/>
              </a:rPr>
              <a:t>Créer un conteneur</a:t>
            </a:r>
            <a:endParaRPr lang="fr-FR" sz="1500" dirty="0" smtClean="0">
              <a:latin typeface="Arial" charset="0"/>
              <a:cs typeface="Arial" charset="0"/>
            </a:endParaRPr>
          </a:p>
        </p:txBody>
      </p:sp>
      <p:sp>
        <p:nvSpPr>
          <p:cNvPr id="41" name="Text 125"/>
          <p:cNvSpPr txBox="1"/>
          <p:nvPr/>
        </p:nvSpPr>
        <p:spPr>
          <a:xfrm>
            <a:off x="9216001" y="1120515"/>
            <a:ext cx="1260000" cy="242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rtlCol="0" anchor="ctr" anchorCtr="0">
            <a:spAutoFit/>
          </a:bodyPr>
          <a:lstStyle/>
          <a:p>
            <a:pPr lvl="0" algn="ctr">
              <a:lnSpc>
                <a:spcPct val="114999"/>
              </a:lnSpc>
            </a:pPr>
            <a:r>
              <a:rPr lang="fr-FR" sz="1500" b="1" dirty="0" smtClean="0">
                <a:solidFill>
                  <a:srgbClr val="CFCFC4"/>
                </a:solidFill>
                <a:latin typeface="Arial" charset="0"/>
                <a:cs typeface="Arial" charset="0"/>
              </a:rPr>
              <a:t>Introduction</a:t>
            </a:r>
            <a:endParaRPr sz="1500" dirty="0">
              <a:latin typeface="Arial" charset="0"/>
              <a:cs typeface="Arial" charset="0"/>
            </a:endParaRPr>
          </a:p>
        </p:txBody>
      </p:sp>
      <p:sp>
        <p:nvSpPr>
          <p:cNvPr id="42" name="Text 16"/>
          <p:cNvSpPr txBox="1"/>
          <p:nvPr/>
        </p:nvSpPr>
        <p:spPr>
          <a:xfrm>
            <a:off x="9216001" y="6387781"/>
            <a:ext cx="1260000" cy="5083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rtlCol="0" anchor="ctr" anchorCtr="0">
            <a:spAutoFit/>
          </a:bodyPr>
          <a:lstStyle/>
          <a:p>
            <a:pPr algn="ctr">
              <a:lnSpc>
                <a:spcPct val="114999"/>
              </a:lnSpc>
            </a:pPr>
            <a:r>
              <a:rPr lang="fr-FR" sz="1500" b="1" dirty="0" smtClean="0">
                <a:solidFill>
                  <a:srgbClr val="CFCFC4"/>
                </a:solidFill>
                <a:latin typeface="Arial" charset="0"/>
                <a:cs typeface="Arial" charset="0"/>
              </a:rPr>
              <a:t>Docker compose</a:t>
            </a:r>
            <a:endParaRPr lang="fr-FR" sz="1500" dirty="0" smtClean="0">
              <a:latin typeface="Arial" charset="0"/>
              <a:cs typeface="Arial" charset="0"/>
            </a:endParaRPr>
          </a:p>
        </p:txBody>
      </p:sp>
      <p:sp>
        <p:nvSpPr>
          <p:cNvPr id="43" name="Text 19"/>
          <p:cNvSpPr txBox="1"/>
          <p:nvPr/>
        </p:nvSpPr>
        <p:spPr>
          <a:xfrm>
            <a:off x="9216001" y="5153916"/>
            <a:ext cx="1260000" cy="2498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rtlCol="0" anchor="ctr" anchorCtr="0">
            <a:spAutoFit/>
          </a:bodyPr>
          <a:lstStyle/>
          <a:p>
            <a:pPr algn="ctr">
              <a:lnSpc>
                <a:spcPct val="114999"/>
              </a:lnSpc>
            </a:pPr>
            <a:r>
              <a:rPr lang="fr-FR" sz="1500" b="1" dirty="0" err="1" smtClean="0">
                <a:solidFill>
                  <a:srgbClr val="675DC6"/>
                </a:solidFill>
                <a:latin typeface="Arial" pitchFamily="34" charset="0"/>
                <a:cs typeface="Arial" pitchFamily="34" charset="0"/>
              </a:rPr>
              <a:t>Dockerfile</a:t>
            </a:r>
            <a:endParaRPr lang="fr-FR" sz="1500" b="1" dirty="0">
              <a:solidFill>
                <a:srgbClr val="675DC6"/>
              </a:solidFill>
              <a:latin typeface="Arial" pitchFamily="34" charset="0"/>
              <a:cs typeface="Arial" pitchFamily="34" charset="0"/>
            </a:endParaRPr>
          </a:p>
        </p:txBody>
      </p:sp>
      <p:sp>
        <p:nvSpPr>
          <p:cNvPr id="9" name="ZoneTexte 8"/>
          <p:cNvSpPr txBox="1"/>
          <p:nvPr/>
        </p:nvSpPr>
        <p:spPr>
          <a:xfrm>
            <a:off x="377354" y="1187549"/>
            <a:ext cx="8424936" cy="2308324"/>
          </a:xfrm>
          <a:prstGeom prst="rect">
            <a:avLst/>
          </a:prstGeom>
          <a:noFill/>
        </p:spPr>
        <p:txBody>
          <a:bodyPr wrap="square" rtlCol="0">
            <a:spAutoFit/>
          </a:bodyPr>
          <a:lstStyle/>
          <a:p>
            <a:r>
              <a:rPr lang="fr-FR" dirty="0" smtClean="0"/>
              <a:t>Le format du contenu d’un </a:t>
            </a:r>
            <a:r>
              <a:rPr lang="fr-FR" dirty="0" err="1" smtClean="0"/>
              <a:t>DockerFile</a:t>
            </a:r>
            <a:r>
              <a:rPr lang="fr-FR" dirty="0" smtClean="0"/>
              <a:t> est comme suit :</a:t>
            </a:r>
          </a:p>
          <a:p>
            <a:r>
              <a:rPr lang="fr-FR" i="1" dirty="0" smtClean="0"/>
              <a:t># Comment</a:t>
            </a:r>
            <a:r>
              <a:rPr lang="fr-FR" dirty="0" smtClean="0"/>
              <a:t> </a:t>
            </a:r>
            <a:endParaRPr lang="fr-FR" dirty="0" smtClean="0"/>
          </a:p>
          <a:p>
            <a:r>
              <a:rPr lang="fr-FR" dirty="0" smtClean="0"/>
              <a:t>INSTRUCTION arguments</a:t>
            </a:r>
          </a:p>
          <a:p>
            <a:endParaRPr lang="fr-FR" dirty="0" smtClean="0"/>
          </a:p>
          <a:p>
            <a:endParaRPr lang="fr-FR" dirty="0" smtClean="0"/>
          </a:p>
          <a:p>
            <a:r>
              <a:rPr lang="fr-FR" dirty="0" smtClean="0"/>
              <a:t>L’instruction n’est pas sensible à la casse. Cependant, la convention est d’être en majuscule pour la différencier des arguments.</a:t>
            </a:r>
          </a:p>
          <a:p>
            <a:endParaRPr lang="fr-FR" dirty="0"/>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14" name="Image 364"/>
          <p:cNvPicPr>
            <a:picLocks/>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0" y="9529"/>
            <a:ext cx="10692000" cy="7560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71" name="Text 371"/>
          <p:cNvSpPr txBox="1"/>
          <p:nvPr/>
        </p:nvSpPr>
        <p:spPr>
          <a:xfrm>
            <a:off x="161330" y="136868"/>
            <a:ext cx="10512000" cy="44627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rtlCol="0" anchor="ctr" anchorCtr="0">
            <a:spAutoFit/>
          </a:bodyPr>
          <a:lstStyle/>
          <a:p>
            <a:pPr eaLnBrk="0" fontAlgn="base" hangingPunct="0">
              <a:spcBef>
                <a:spcPct val="0"/>
              </a:spcBef>
              <a:spcAft>
                <a:spcPct val="0"/>
              </a:spcAft>
              <a:defRPr/>
            </a:pPr>
            <a:r>
              <a:rPr lang="fr-FR" sz="2600" b="1" dirty="0" smtClean="0">
                <a:solidFill>
                  <a:srgbClr val="675DC6"/>
                </a:solidFill>
                <a:latin typeface="Arial" charset="0"/>
                <a:cs typeface="Arial" charset="0"/>
              </a:rPr>
              <a:t>4. </a:t>
            </a:r>
            <a:r>
              <a:rPr lang="fr-FR" sz="2900" b="1" dirty="0" err="1" smtClean="0">
                <a:solidFill>
                  <a:srgbClr val="675DC6"/>
                </a:solidFill>
                <a:cs typeface="Arial" pitchFamily="34" charset="0"/>
              </a:rPr>
              <a:t>Dockerfile</a:t>
            </a:r>
            <a:endParaRPr lang="fr-FR" sz="2900" b="1" dirty="0">
              <a:solidFill>
                <a:srgbClr val="675DC6"/>
              </a:solidFill>
              <a:cs typeface="Arial" pitchFamily="34" charset="0"/>
            </a:endParaRPr>
          </a:p>
        </p:txBody>
      </p:sp>
      <p:sp>
        <p:nvSpPr>
          <p:cNvPr id="29" name="Text 143"/>
          <p:cNvSpPr txBox="1"/>
          <p:nvPr/>
        </p:nvSpPr>
        <p:spPr>
          <a:xfrm>
            <a:off x="9216001" y="3825405"/>
            <a:ext cx="1260000" cy="242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rtlCol="0" anchor="ctr" anchorCtr="0">
            <a:spAutoFit/>
          </a:bodyPr>
          <a:lstStyle/>
          <a:p>
            <a:pPr algn="ctr">
              <a:lnSpc>
                <a:spcPct val="114999"/>
              </a:lnSpc>
            </a:pPr>
            <a:r>
              <a:rPr lang="fr-FR" sz="1500" b="1" dirty="0" smtClean="0">
                <a:solidFill>
                  <a:srgbClr val="CFCFC4"/>
                </a:solidFill>
                <a:latin typeface="Arial" charset="0"/>
                <a:cs typeface="Arial" charset="0"/>
              </a:rPr>
              <a:t>Docker Hub</a:t>
            </a:r>
          </a:p>
        </p:txBody>
      </p:sp>
      <p:sp>
        <p:nvSpPr>
          <p:cNvPr id="30" name="Text 121"/>
          <p:cNvSpPr txBox="1"/>
          <p:nvPr/>
        </p:nvSpPr>
        <p:spPr>
          <a:xfrm>
            <a:off x="9234338" y="2324684"/>
            <a:ext cx="1187992" cy="5083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rtlCol="0" anchor="ctr" anchorCtr="0">
            <a:spAutoFit/>
          </a:bodyPr>
          <a:lstStyle/>
          <a:p>
            <a:pPr algn="ctr">
              <a:lnSpc>
                <a:spcPct val="114999"/>
              </a:lnSpc>
            </a:pPr>
            <a:r>
              <a:rPr lang="fr-FR" sz="1500" b="1" dirty="0" smtClean="0">
                <a:solidFill>
                  <a:srgbClr val="CFCFC4"/>
                </a:solidFill>
                <a:latin typeface="Arial" charset="0"/>
                <a:cs typeface="Arial" charset="0"/>
              </a:rPr>
              <a:t>Créer un conteneur</a:t>
            </a:r>
            <a:endParaRPr lang="fr-FR" sz="1500" dirty="0" smtClean="0">
              <a:latin typeface="Arial" charset="0"/>
              <a:cs typeface="Arial" charset="0"/>
            </a:endParaRPr>
          </a:p>
        </p:txBody>
      </p:sp>
      <p:sp>
        <p:nvSpPr>
          <p:cNvPr id="41" name="Text 125"/>
          <p:cNvSpPr txBox="1"/>
          <p:nvPr/>
        </p:nvSpPr>
        <p:spPr>
          <a:xfrm>
            <a:off x="9216001" y="1120515"/>
            <a:ext cx="1260000" cy="242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rtlCol="0" anchor="ctr" anchorCtr="0">
            <a:spAutoFit/>
          </a:bodyPr>
          <a:lstStyle/>
          <a:p>
            <a:pPr lvl="0" algn="ctr">
              <a:lnSpc>
                <a:spcPct val="114999"/>
              </a:lnSpc>
            </a:pPr>
            <a:r>
              <a:rPr lang="fr-FR" sz="1500" b="1" dirty="0" smtClean="0">
                <a:solidFill>
                  <a:srgbClr val="CFCFC4"/>
                </a:solidFill>
                <a:latin typeface="Arial" charset="0"/>
                <a:cs typeface="Arial" charset="0"/>
              </a:rPr>
              <a:t>Introduction</a:t>
            </a:r>
            <a:endParaRPr sz="1500" dirty="0">
              <a:latin typeface="Arial" charset="0"/>
              <a:cs typeface="Arial" charset="0"/>
            </a:endParaRPr>
          </a:p>
        </p:txBody>
      </p:sp>
      <p:sp>
        <p:nvSpPr>
          <p:cNvPr id="42" name="Text 16"/>
          <p:cNvSpPr txBox="1"/>
          <p:nvPr/>
        </p:nvSpPr>
        <p:spPr>
          <a:xfrm>
            <a:off x="9216001" y="6387781"/>
            <a:ext cx="1260000" cy="5083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rtlCol="0" anchor="ctr" anchorCtr="0">
            <a:spAutoFit/>
          </a:bodyPr>
          <a:lstStyle/>
          <a:p>
            <a:pPr algn="ctr">
              <a:lnSpc>
                <a:spcPct val="114999"/>
              </a:lnSpc>
            </a:pPr>
            <a:r>
              <a:rPr lang="fr-FR" sz="1500" b="1" dirty="0" smtClean="0">
                <a:solidFill>
                  <a:srgbClr val="CFCFC4"/>
                </a:solidFill>
                <a:latin typeface="Arial" charset="0"/>
                <a:cs typeface="Arial" charset="0"/>
              </a:rPr>
              <a:t>Docker compose</a:t>
            </a:r>
            <a:endParaRPr lang="fr-FR" sz="1500" dirty="0" smtClean="0">
              <a:latin typeface="Arial" charset="0"/>
              <a:cs typeface="Arial" charset="0"/>
            </a:endParaRPr>
          </a:p>
        </p:txBody>
      </p:sp>
      <p:sp>
        <p:nvSpPr>
          <p:cNvPr id="43" name="Text 19"/>
          <p:cNvSpPr txBox="1"/>
          <p:nvPr/>
        </p:nvSpPr>
        <p:spPr>
          <a:xfrm>
            <a:off x="9216001" y="5153916"/>
            <a:ext cx="1260000" cy="2498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rtlCol="0" anchor="ctr" anchorCtr="0">
            <a:spAutoFit/>
          </a:bodyPr>
          <a:lstStyle/>
          <a:p>
            <a:pPr algn="ctr">
              <a:lnSpc>
                <a:spcPct val="114999"/>
              </a:lnSpc>
            </a:pPr>
            <a:r>
              <a:rPr lang="fr-FR" sz="1500" b="1" dirty="0" err="1" smtClean="0">
                <a:solidFill>
                  <a:srgbClr val="675DC6"/>
                </a:solidFill>
                <a:latin typeface="Arial" pitchFamily="34" charset="0"/>
                <a:cs typeface="Arial" pitchFamily="34" charset="0"/>
              </a:rPr>
              <a:t>Dockerfile</a:t>
            </a:r>
            <a:endParaRPr lang="fr-FR" sz="1500" b="1" dirty="0">
              <a:solidFill>
                <a:srgbClr val="675DC6"/>
              </a:solidFill>
              <a:latin typeface="Arial" pitchFamily="34" charset="0"/>
              <a:cs typeface="Arial" pitchFamily="34" charset="0"/>
            </a:endParaRPr>
          </a:p>
        </p:txBody>
      </p:sp>
      <p:sp>
        <p:nvSpPr>
          <p:cNvPr id="9" name="ZoneTexte 8"/>
          <p:cNvSpPr txBox="1"/>
          <p:nvPr/>
        </p:nvSpPr>
        <p:spPr>
          <a:xfrm>
            <a:off x="377354" y="1187549"/>
            <a:ext cx="8424936" cy="6186309"/>
          </a:xfrm>
          <a:prstGeom prst="rect">
            <a:avLst/>
          </a:prstGeom>
          <a:noFill/>
        </p:spPr>
        <p:txBody>
          <a:bodyPr wrap="square" rtlCol="0">
            <a:spAutoFit/>
          </a:bodyPr>
          <a:lstStyle/>
          <a:p>
            <a:r>
              <a:rPr lang="fr-FR" dirty="0" smtClean="0"/>
              <a:t>FROM : définit l’image de base. Un </a:t>
            </a:r>
            <a:r>
              <a:rPr lang="fr-FR" dirty="0" err="1" smtClean="0"/>
              <a:t>Dockerfile</a:t>
            </a:r>
            <a:r>
              <a:rPr lang="fr-FR" dirty="0" smtClean="0"/>
              <a:t> valide doit commencer par cette instruction.</a:t>
            </a:r>
            <a:endParaRPr lang="fr-FR" dirty="0" smtClean="0"/>
          </a:p>
          <a:p>
            <a:r>
              <a:rPr lang="fr-FR" b="1" dirty="0" smtClean="0"/>
              <a:t>FROM</a:t>
            </a:r>
            <a:r>
              <a:rPr lang="fr-FR" dirty="0" smtClean="0"/>
              <a:t> </a:t>
            </a:r>
            <a:r>
              <a:rPr lang="fr-FR" dirty="0" smtClean="0"/>
              <a:t>&lt;image</a:t>
            </a:r>
            <a:r>
              <a:rPr lang="fr-FR" dirty="0" smtClean="0"/>
              <a:t>&gt;  ou </a:t>
            </a:r>
            <a:r>
              <a:rPr lang="fr-FR" dirty="0" smtClean="0"/>
              <a:t>FROM &lt;image&gt;:&lt;tag</a:t>
            </a:r>
            <a:r>
              <a:rPr lang="fr-FR" dirty="0" smtClean="0"/>
              <a:t>&gt;</a:t>
            </a:r>
          </a:p>
          <a:p>
            <a:r>
              <a:rPr lang="fr-FR" dirty="0" smtClean="0"/>
              <a:t>FROM </a:t>
            </a:r>
            <a:r>
              <a:rPr lang="fr-FR" dirty="0" err="1" smtClean="0"/>
              <a:t>ubuntu</a:t>
            </a:r>
            <a:r>
              <a:rPr lang="fr-FR" dirty="0" smtClean="0"/>
              <a:t>:14.04</a:t>
            </a:r>
          </a:p>
          <a:p>
            <a:endParaRPr lang="fr-FR" dirty="0" smtClean="0"/>
          </a:p>
          <a:p>
            <a:r>
              <a:rPr lang="fr-FR" dirty="0" smtClean="0"/>
              <a:t>RUN :  exécute la commande et commit le résultat.</a:t>
            </a:r>
          </a:p>
          <a:p>
            <a:r>
              <a:rPr lang="fr-FR" dirty="0" smtClean="0"/>
              <a:t>RUN &lt;command</a:t>
            </a:r>
            <a:r>
              <a:rPr lang="fr-FR" dirty="0" smtClean="0"/>
              <a:t>&gt; ou </a:t>
            </a:r>
            <a:r>
              <a:rPr lang="fr-FR" dirty="0" smtClean="0"/>
              <a:t>RUN ["</a:t>
            </a:r>
            <a:r>
              <a:rPr lang="fr-FR" dirty="0" err="1" smtClean="0"/>
              <a:t>executable</a:t>
            </a:r>
            <a:r>
              <a:rPr lang="fr-FR" dirty="0" smtClean="0"/>
              <a:t>", "param1", "param2</a:t>
            </a:r>
            <a:r>
              <a:rPr lang="fr-FR" dirty="0" smtClean="0"/>
              <a:t>"]</a:t>
            </a:r>
          </a:p>
          <a:p>
            <a:r>
              <a:rPr lang="fr-FR" b="1" dirty="0" smtClean="0"/>
              <a:t>RUN</a:t>
            </a:r>
            <a:r>
              <a:rPr lang="fr-FR" dirty="0" smtClean="0"/>
              <a:t> </a:t>
            </a:r>
            <a:r>
              <a:rPr lang="fr-FR" dirty="0" err="1" smtClean="0"/>
              <a:t>apt</a:t>
            </a:r>
            <a:r>
              <a:rPr lang="fr-FR" dirty="0" smtClean="0"/>
              <a:t>-</a:t>
            </a:r>
            <a:r>
              <a:rPr lang="fr-FR" dirty="0" err="1" smtClean="0"/>
              <a:t>get</a:t>
            </a:r>
            <a:r>
              <a:rPr lang="fr-FR" dirty="0" smtClean="0"/>
              <a:t> </a:t>
            </a:r>
            <a:r>
              <a:rPr lang="fr-FR" dirty="0" err="1" smtClean="0"/>
              <a:t>install</a:t>
            </a:r>
            <a:r>
              <a:rPr lang="fr-FR" dirty="0" smtClean="0"/>
              <a:t> oracle-java8-installer</a:t>
            </a:r>
          </a:p>
          <a:p>
            <a:endParaRPr lang="fr-FR" dirty="0" smtClean="0"/>
          </a:p>
          <a:p>
            <a:r>
              <a:rPr lang="fr-FR" dirty="0" smtClean="0"/>
              <a:t>ENTRYPOINT : spécifie une commande qui sera toujours exécuté lorsque le conteneur commence</a:t>
            </a:r>
            <a:r>
              <a:rPr lang="fr-FR" dirty="0" smtClean="0"/>
              <a:t>.</a:t>
            </a:r>
          </a:p>
          <a:p>
            <a:r>
              <a:rPr lang="fr-FR" dirty="0" smtClean="0"/>
              <a:t>ENTRYPOINT ["</a:t>
            </a:r>
            <a:r>
              <a:rPr lang="fr-FR" dirty="0" err="1" smtClean="0"/>
              <a:t>executable</a:t>
            </a:r>
            <a:r>
              <a:rPr lang="fr-FR" dirty="0" smtClean="0"/>
              <a:t>", "param1", "param2</a:t>
            </a:r>
            <a:r>
              <a:rPr lang="fr-FR" dirty="0" smtClean="0"/>
              <a:t>"]</a:t>
            </a:r>
          </a:p>
          <a:p>
            <a:r>
              <a:rPr lang="fr-FR" dirty="0" smtClean="0"/>
              <a:t>ENTRYPOINT command param1 </a:t>
            </a:r>
            <a:r>
              <a:rPr lang="fr-FR" dirty="0" smtClean="0"/>
              <a:t>param2</a:t>
            </a:r>
          </a:p>
          <a:p>
            <a:r>
              <a:rPr lang="fr-FR" dirty="0" smtClean="0"/>
              <a:t>ENTRYPOINT ["/</a:t>
            </a:r>
            <a:r>
              <a:rPr lang="fr-FR" dirty="0" err="1" smtClean="0"/>
              <a:t>bin</a:t>
            </a:r>
            <a:r>
              <a:rPr lang="fr-FR" dirty="0" smtClean="0"/>
              <a:t>/</a:t>
            </a:r>
            <a:r>
              <a:rPr lang="fr-FR" dirty="0" err="1" smtClean="0"/>
              <a:t>ping</a:t>
            </a:r>
            <a:r>
              <a:rPr lang="fr-FR" dirty="0" smtClean="0"/>
              <a:t> ", "google.com" </a:t>
            </a:r>
            <a:r>
              <a:rPr lang="fr-FR" dirty="0" smtClean="0"/>
              <a:t> ]</a:t>
            </a:r>
          </a:p>
          <a:p>
            <a:endParaRPr lang="fr-FR" dirty="0" smtClean="0"/>
          </a:p>
          <a:p>
            <a:r>
              <a:rPr lang="fr-FR" dirty="0" smtClean="0"/>
              <a:t>CMD : spécifie les arguments qui seront nourris à </a:t>
            </a:r>
            <a:r>
              <a:rPr lang="fr-FR" dirty="0" smtClean="0"/>
              <a:t>l'ENTRYPOINT</a:t>
            </a:r>
          </a:p>
          <a:p>
            <a:r>
              <a:rPr lang="fr-FR" dirty="0" smtClean="0"/>
              <a:t>CMD ["</a:t>
            </a:r>
            <a:r>
              <a:rPr lang="fr-FR" dirty="0" err="1" smtClean="0"/>
              <a:t>executable</a:t>
            </a:r>
            <a:r>
              <a:rPr lang="fr-FR" dirty="0" smtClean="0"/>
              <a:t>","param1","param2</a:t>
            </a:r>
            <a:r>
              <a:rPr lang="fr-FR" dirty="0" smtClean="0"/>
              <a:t>"] l’</a:t>
            </a:r>
            <a:r>
              <a:rPr lang="fr-FR" dirty="0" err="1" smtClean="0"/>
              <a:t>executable</a:t>
            </a:r>
            <a:r>
              <a:rPr lang="fr-FR" dirty="0" smtClean="0"/>
              <a:t> est ignoré si un ENTRYPOINT est définit.</a:t>
            </a:r>
          </a:p>
          <a:p>
            <a:r>
              <a:rPr lang="fr-FR" dirty="0" smtClean="0"/>
              <a:t>CMD ["param1","param2</a:t>
            </a:r>
            <a:r>
              <a:rPr lang="fr-FR" dirty="0" smtClean="0"/>
              <a:t>"]</a:t>
            </a:r>
          </a:p>
          <a:p>
            <a:endParaRPr lang="fr-FR" dirty="0" smtClean="0"/>
          </a:p>
          <a:p>
            <a:endParaRPr lang="fr-FR" dirty="0" smtClean="0"/>
          </a:p>
          <a:p>
            <a:endParaRPr lang="fr-FR"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8" name="Image 8"/>
          <p:cNvPicPr>
            <a:picLocks/>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187" y="0"/>
            <a:ext cx="10692000" cy="7560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9" name="Text 9"/>
          <p:cNvSpPr txBox="1"/>
          <p:nvPr/>
        </p:nvSpPr>
        <p:spPr>
          <a:xfrm>
            <a:off x="540000" y="129949"/>
            <a:ext cx="10512000" cy="46012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rtlCol="0" anchor="ctr" anchorCtr="0">
            <a:spAutoFit/>
          </a:bodyPr>
          <a:lstStyle/>
          <a:p>
            <a:pPr lvl="0">
              <a:lnSpc>
                <a:spcPct val="114999"/>
              </a:lnSpc>
            </a:pPr>
            <a:r>
              <a:rPr lang="fr-FR" sz="2600" b="1" dirty="0" smtClean="0">
                <a:latin typeface="Arial" charset="0"/>
                <a:cs typeface="Arial" charset="0"/>
              </a:rPr>
              <a:t>Sommaire </a:t>
            </a:r>
            <a:endParaRPr sz="2600" dirty="0">
              <a:latin typeface="Arial" charset="0"/>
              <a:cs typeface="Arial" charset="0"/>
            </a:endParaRPr>
          </a:p>
        </p:txBody>
      </p:sp>
      <p:sp>
        <p:nvSpPr>
          <p:cNvPr id="11" name="Text 11"/>
          <p:cNvSpPr txBox="1"/>
          <p:nvPr/>
        </p:nvSpPr>
        <p:spPr>
          <a:xfrm>
            <a:off x="9216001" y="3825407"/>
            <a:ext cx="1260000" cy="242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rtlCol="0" anchor="ctr" anchorCtr="0">
            <a:spAutoFit/>
          </a:bodyPr>
          <a:lstStyle/>
          <a:p>
            <a:pPr algn="ctr">
              <a:lnSpc>
                <a:spcPct val="114999"/>
              </a:lnSpc>
            </a:pPr>
            <a:r>
              <a:rPr lang="fr-FR" sz="1500" b="1" dirty="0" smtClean="0">
                <a:solidFill>
                  <a:srgbClr val="CFCFC4"/>
                </a:solidFill>
                <a:latin typeface="Arial" charset="0"/>
                <a:cs typeface="Arial" charset="0"/>
              </a:rPr>
              <a:t>Docker Hub</a:t>
            </a:r>
          </a:p>
        </p:txBody>
      </p:sp>
      <p:sp>
        <p:nvSpPr>
          <p:cNvPr id="15" name="Text 15"/>
          <p:cNvSpPr txBox="1"/>
          <p:nvPr/>
        </p:nvSpPr>
        <p:spPr>
          <a:xfrm>
            <a:off x="9216001" y="1120515"/>
            <a:ext cx="1260000" cy="242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rtlCol="0" anchor="ctr" anchorCtr="0">
            <a:spAutoFit/>
          </a:bodyPr>
          <a:lstStyle/>
          <a:p>
            <a:pPr lvl="0" algn="ctr">
              <a:lnSpc>
                <a:spcPct val="114999"/>
              </a:lnSpc>
            </a:pPr>
            <a:r>
              <a:rPr lang="fr-FR" sz="1500" b="1" dirty="0" smtClean="0">
                <a:solidFill>
                  <a:srgbClr val="CFCFC4"/>
                </a:solidFill>
                <a:latin typeface="Arial" charset="0"/>
                <a:cs typeface="Arial" charset="0"/>
              </a:rPr>
              <a:t>Introduction</a:t>
            </a:r>
            <a:endParaRPr sz="1500" dirty="0">
              <a:latin typeface="Arial" charset="0"/>
              <a:cs typeface="Arial" charset="0"/>
            </a:endParaRPr>
          </a:p>
        </p:txBody>
      </p:sp>
      <p:sp>
        <p:nvSpPr>
          <p:cNvPr id="16" name="Text 16"/>
          <p:cNvSpPr txBox="1"/>
          <p:nvPr/>
        </p:nvSpPr>
        <p:spPr>
          <a:xfrm>
            <a:off x="9216001" y="6387781"/>
            <a:ext cx="1260000" cy="5083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rtlCol="0" anchor="ctr" anchorCtr="0">
            <a:spAutoFit/>
          </a:bodyPr>
          <a:lstStyle/>
          <a:p>
            <a:pPr algn="ctr">
              <a:lnSpc>
                <a:spcPct val="114999"/>
              </a:lnSpc>
            </a:pPr>
            <a:r>
              <a:rPr lang="fr-FR" sz="1500" b="1" dirty="0" smtClean="0">
                <a:solidFill>
                  <a:srgbClr val="CFCFC4"/>
                </a:solidFill>
                <a:latin typeface="Arial" charset="0"/>
                <a:cs typeface="Arial" charset="0"/>
              </a:rPr>
              <a:t>Docker compose</a:t>
            </a:r>
            <a:endParaRPr sz="1500" dirty="0">
              <a:latin typeface="Arial" charset="0"/>
              <a:cs typeface="Arial" charset="0"/>
            </a:endParaRPr>
          </a:p>
        </p:txBody>
      </p:sp>
      <p:sp>
        <p:nvSpPr>
          <p:cNvPr id="18" name="Text 18"/>
          <p:cNvSpPr txBox="1"/>
          <p:nvPr/>
        </p:nvSpPr>
        <p:spPr>
          <a:xfrm>
            <a:off x="9216001" y="2324684"/>
            <a:ext cx="1260000" cy="5083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rtlCol="0" anchor="ctr" anchorCtr="0">
            <a:spAutoFit/>
          </a:bodyPr>
          <a:lstStyle/>
          <a:p>
            <a:pPr algn="ctr">
              <a:lnSpc>
                <a:spcPct val="114999"/>
              </a:lnSpc>
            </a:pPr>
            <a:r>
              <a:rPr lang="fr-FR" sz="1500" b="1" dirty="0" smtClean="0">
                <a:solidFill>
                  <a:srgbClr val="CFCFC4"/>
                </a:solidFill>
                <a:latin typeface="Arial" charset="0"/>
                <a:cs typeface="Arial" charset="0"/>
              </a:rPr>
              <a:t>Créer un conteneur</a:t>
            </a:r>
            <a:endParaRPr sz="1500" dirty="0">
              <a:latin typeface="Arial" charset="0"/>
              <a:cs typeface="Arial" charset="0"/>
            </a:endParaRPr>
          </a:p>
        </p:txBody>
      </p:sp>
      <p:sp>
        <p:nvSpPr>
          <p:cNvPr id="19" name="Text 19"/>
          <p:cNvSpPr txBox="1"/>
          <p:nvPr/>
        </p:nvSpPr>
        <p:spPr>
          <a:xfrm>
            <a:off x="9216001" y="5157411"/>
            <a:ext cx="1260000" cy="242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rtlCol="0" anchor="ctr" anchorCtr="0">
            <a:spAutoFit/>
          </a:bodyPr>
          <a:lstStyle/>
          <a:p>
            <a:pPr algn="ctr">
              <a:lnSpc>
                <a:spcPct val="114999"/>
              </a:lnSpc>
            </a:pPr>
            <a:r>
              <a:rPr lang="fr-FR" sz="1500" b="1" dirty="0" err="1" smtClean="0">
                <a:solidFill>
                  <a:srgbClr val="CFCFC4"/>
                </a:solidFill>
                <a:latin typeface="Arial" charset="0"/>
                <a:cs typeface="Arial" charset="0"/>
              </a:rPr>
              <a:t>Dockerfile</a:t>
            </a:r>
            <a:endParaRPr sz="1500" dirty="0">
              <a:latin typeface="Arial" charset="0"/>
              <a:cs typeface="Arial" charset="0"/>
            </a:endParaRPr>
          </a:p>
        </p:txBody>
      </p:sp>
      <p:sp>
        <p:nvSpPr>
          <p:cNvPr id="22" name="Rectangle 21"/>
          <p:cNvSpPr/>
          <p:nvPr/>
        </p:nvSpPr>
        <p:spPr>
          <a:xfrm>
            <a:off x="431020" y="1115543"/>
            <a:ext cx="8299273" cy="2492887"/>
          </a:xfrm>
          <a:prstGeom prst="rect">
            <a:avLst/>
          </a:prstGeom>
        </p:spPr>
        <p:txBody>
          <a:bodyPr wrap="square" lIns="91337" tIns="45669" rIns="91337" bIns="45669">
            <a:spAutoFit/>
          </a:bodyPr>
          <a:lstStyle/>
          <a:p>
            <a:pPr indent="85629">
              <a:lnSpc>
                <a:spcPct val="130000"/>
              </a:lnSpc>
              <a:buFont typeface="Wingdings" pitchFamily="2" charset="2"/>
              <a:buAutoNum type="arabicPeriod"/>
            </a:pPr>
            <a:r>
              <a:rPr lang="fr-FR" sz="2400" dirty="0" smtClean="0">
                <a:solidFill>
                  <a:srgbClr val="FF0000"/>
                </a:solidFill>
              </a:rPr>
              <a:t> |</a:t>
            </a:r>
            <a:r>
              <a:rPr lang="fr-FR" sz="2400" dirty="0" smtClean="0"/>
              <a:t> Introduction</a:t>
            </a:r>
          </a:p>
          <a:p>
            <a:pPr indent="85629">
              <a:lnSpc>
                <a:spcPct val="130000"/>
              </a:lnSpc>
              <a:buFont typeface="Wingdings" pitchFamily="2" charset="2"/>
              <a:buAutoNum type="arabicPeriod"/>
            </a:pPr>
            <a:r>
              <a:rPr lang="fr-FR" sz="2400" dirty="0" smtClean="0">
                <a:solidFill>
                  <a:srgbClr val="FF0000"/>
                </a:solidFill>
              </a:rPr>
              <a:t> |</a:t>
            </a:r>
            <a:r>
              <a:rPr lang="fr-FR" sz="2400" dirty="0" smtClean="0"/>
              <a:t> Créer un conteneur</a:t>
            </a:r>
          </a:p>
          <a:p>
            <a:pPr indent="85629">
              <a:lnSpc>
                <a:spcPct val="130000"/>
              </a:lnSpc>
              <a:buFont typeface="Wingdings" pitchFamily="2" charset="2"/>
              <a:buAutoNum type="arabicPeriod"/>
            </a:pPr>
            <a:r>
              <a:rPr lang="fr-FR" sz="2400" dirty="0" smtClean="0">
                <a:solidFill>
                  <a:srgbClr val="FF0000"/>
                </a:solidFill>
              </a:rPr>
              <a:t> |</a:t>
            </a:r>
            <a:r>
              <a:rPr lang="fr-FR" sz="2400" dirty="0" smtClean="0"/>
              <a:t> Utiliser Docker Hub</a:t>
            </a:r>
          </a:p>
          <a:p>
            <a:pPr indent="85629">
              <a:lnSpc>
                <a:spcPct val="130000"/>
              </a:lnSpc>
              <a:buFont typeface="Wingdings" pitchFamily="2" charset="2"/>
              <a:buAutoNum type="arabicPeriod"/>
            </a:pPr>
            <a:r>
              <a:rPr lang="fr-FR" sz="2400" dirty="0" smtClean="0">
                <a:solidFill>
                  <a:srgbClr val="FF0000"/>
                </a:solidFill>
              </a:rPr>
              <a:t> | </a:t>
            </a:r>
            <a:r>
              <a:rPr lang="fr-FR" sz="2400" dirty="0" err="1" smtClean="0"/>
              <a:t>Dockerfile</a:t>
            </a:r>
            <a:endParaRPr lang="fr-FR" sz="2400" dirty="0" smtClean="0"/>
          </a:p>
          <a:p>
            <a:pPr indent="85629">
              <a:lnSpc>
                <a:spcPct val="130000"/>
              </a:lnSpc>
              <a:buFont typeface="Wingdings" pitchFamily="2" charset="2"/>
              <a:buAutoNum type="arabicPeriod"/>
            </a:pPr>
            <a:r>
              <a:rPr lang="fr-FR" sz="2400" dirty="0" smtClean="0">
                <a:solidFill>
                  <a:srgbClr val="FF0000"/>
                </a:solidFill>
              </a:rPr>
              <a:t> |</a:t>
            </a:r>
            <a:r>
              <a:rPr lang="fr-FR" sz="2400" dirty="0" smtClean="0"/>
              <a:t> Docker compose</a:t>
            </a:r>
          </a:p>
        </p:txBody>
      </p:sp>
      <p:pic>
        <p:nvPicPr>
          <p:cNvPr id="23" name="Picture 6" descr="\\pposrv15\pkg$\office2k\107\Publisher\PFiles\MSOffice\Clipart\standard\stddir3\HM00150_.wmf"/>
          <p:cNvPicPr>
            <a:picLocks noChangeAspect="1" noChangeArrowheads="1"/>
          </p:cNvPicPr>
          <p:nvPr/>
        </p:nvPicPr>
        <p:blipFill>
          <a:blip r:embed="rId3" cstate="print">
            <a:lum bright="70000" contrast="-70000"/>
          </a:blip>
          <a:srcRect/>
          <a:stretch>
            <a:fillRect/>
          </a:stretch>
        </p:blipFill>
        <p:spPr bwMode="auto">
          <a:xfrm>
            <a:off x="4769842" y="1935757"/>
            <a:ext cx="4130675" cy="47244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14" name="Image 364"/>
          <p:cNvPicPr>
            <a:picLocks/>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0" y="9529"/>
            <a:ext cx="10692000" cy="7560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71" name="Text 371"/>
          <p:cNvSpPr txBox="1"/>
          <p:nvPr/>
        </p:nvSpPr>
        <p:spPr>
          <a:xfrm>
            <a:off x="161330" y="136868"/>
            <a:ext cx="10512000" cy="44627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rtlCol="0" anchor="ctr" anchorCtr="0">
            <a:spAutoFit/>
          </a:bodyPr>
          <a:lstStyle/>
          <a:p>
            <a:pPr eaLnBrk="0" fontAlgn="base" hangingPunct="0">
              <a:spcBef>
                <a:spcPct val="0"/>
              </a:spcBef>
              <a:spcAft>
                <a:spcPct val="0"/>
              </a:spcAft>
              <a:defRPr/>
            </a:pPr>
            <a:r>
              <a:rPr lang="fr-FR" sz="2600" b="1" dirty="0" smtClean="0">
                <a:solidFill>
                  <a:srgbClr val="675DC6"/>
                </a:solidFill>
                <a:latin typeface="Arial" charset="0"/>
                <a:cs typeface="Arial" charset="0"/>
              </a:rPr>
              <a:t>4. </a:t>
            </a:r>
            <a:r>
              <a:rPr lang="fr-FR" sz="2900" b="1" dirty="0" err="1" smtClean="0">
                <a:solidFill>
                  <a:srgbClr val="675DC6"/>
                </a:solidFill>
                <a:cs typeface="Arial" pitchFamily="34" charset="0"/>
              </a:rPr>
              <a:t>Dockerfile</a:t>
            </a:r>
            <a:endParaRPr lang="fr-FR" sz="2900" b="1" dirty="0">
              <a:solidFill>
                <a:srgbClr val="675DC6"/>
              </a:solidFill>
              <a:cs typeface="Arial" pitchFamily="34" charset="0"/>
            </a:endParaRPr>
          </a:p>
        </p:txBody>
      </p:sp>
      <p:sp>
        <p:nvSpPr>
          <p:cNvPr id="29" name="Text 143"/>
          <p:cNvSpPr txBox="1"/>
          <p:nvPr/>
        </p:nvSpPr>
        <p:spPr>
          <a:xfrm>
            <a:off x="9216001" y="3825405"/>
            <a:ext cx="1260000" cy="242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rtlCol="0" anchor="ctr" anchorCtr="0">
            <a:spAutoFit/>
          </a:bodyPr>
          <a:lstStyle/>
          <a:p>
            <a:pPr algn="ctr">
              <a:lnSpc>
                <a:spcPct val="114999"/>
              </a:lnSpc>
            </a:pPr>
            <a:r>
              <a:rPr lang="fr-FR" sz="1500" b="1" dirty="0" smtClean="0">
                <a:solidFill>
                  <a:srgbClr val="CFCFC4"/>
                </a:solidFill>
                <a:latin typeface="Arial" charset="0"/>
                <a:cs typeface="Arial" charset="0"/>
              </a:rPr>
              <a:t>Docker Hub</a:t>
            </a:r>
          </a:p>
        </p:txBody>
      </p:sp>
      <p:sp>
        <p:nvSpPr>
          <p:cNvPr id="30" name="Text 121"/>
          <p:cNvSpPr txBox="1"/>
          <p:nvPr/>
        </p:nvSpPr>
        <p:spPr>
          <a:xfrm>
            <a:off x="9234338" y="2324684"/>
            <a:ext cx="1187992" cy="5083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rtlCol="0" anchor="ctr" anchorCtr="0">
            <a:spAutoFit/>
          </a:bodyPr>
          <a:lstStyle/>
          <a:p>
            <a:pPr algn="ctr">
              <a:lnSpc>
                <a:spcPct val="114999"/>
              </a:lnSpc>
            </a:pPr>
            <a:r>
              <a:rPr lang="fr-FR" sz="1500" b="1" dirty="0" smtClean="0">
                <a:solidFill>
                  <a:srgbClr val="CFCFC4"/>
                </a:solidFill>
                <a:latin typeface="Arial" charset="0"/>
                <a:cs typeface="Arial" charset="0"/>
              </a:rPr>
              <a:t>Créer un conteneur</a:t>
            </a:r>
            <a:endParaRPr lang="fr-FR" sz="1500" dirty="0" smtClean="0">
              <a:latin typeface="Arial" charset="0"/>
              <a:cs typeface="Arial" charset="0"/>
            </a:endParaRPr>
          </a:p>
        </p:txBody>
      </p:sp>
      <p:sp>
        <p:nvSpPr>
          <p:cNvPr id="41" name="Text 125"/>
          <p:cNvSpPr txBox="1"/>
          <p:nvPr/>
        </p:nvSpPr>
        <p:spPr>
          <a:xfrm>
            <a:off x="9216001" y="1120515"/>
            <a:ext cx="1260000" cy="242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rtlCol="0" anchor="ctr" anchorCtr="0">
            <a:spAutoFit/>
          </a:bodyPr>
          <a:lstStyle/>
          <a:p>
            <a:pPr lvl="0" algn="ctr">
              <a:lnSpc>
                <a:spcPct val="114999"/>
              </a:lnSpc>
            </a:pPr>
            <a:r>
              <a:rPr lang="fr-FR" sz="1500" b="1" dirty="0" smtClean="0">
                <a:solidFill>
                  <a:srgbClr val="CFCFC4"/>
                </a:solidFill>
                <a:latin typeface="Arial" charset="0"/>
                <a:cs typeface="Arial" charset="0"/>
              </a:rPr>
              <a:t>Introduction</a:t>
            </a:r>
            <a:endParaRPr sz="1500" dirty="0">
              <a:latin typeface="Arial" charset="0"/>
              <a:cs typeface="Arial" charset="0"/>
            </a:endParaRPr>
          </a:p>
        </p:txBody>
      </p:sp>
      <p:sp>
        <p:nvSpPr>
          <p:cNvPr id="42" name="Text 16"/>
          <p:cNvSpPr txBox="1"/>
          <p:nvPr/>
        </p:nvSpPr>
        <p:spPr>
          <a:xfrm>
            <a:off x="9216001" y="6387781"/>
            <a:ext cx="1260000" cy="5083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rtlCol="0" anchor="ctr" anchorCtr="0">
            <a:spAutoFit/>
          </a:bodyPr>
          <a:lstStyle/>
          <a:p>
            <a:pPr algn="ctr">
              <a:lnSpc>
                <a:spcPct val="114999"/>
              </a:lnSpc>
            </a:pPr>
            <a:r>
              <a:rPr lang="fr-FR" sz="1500" b="1" dirty="0" smtClean="0">
                <a:solidFill>
                  <a:srgbClr val="CFCFC4"/>
                </a:solidFill>
                <a:latin typeface="Arial" charset="0"/>
                <a:cs typeface="Arial" charset="0"/>
              </a:rPr>
              <a:t>Docker compose</a:t>
            </a:r>
            <a:endParaRPr lang="fr-FR" sz="1500" dirty="0" smtClean="0">
              <a:latin typeface="Arial" charset="0"/>
              <a:cs typeface="Arial" charset="0"/>
            </a:endParaRPr>
          </a:p>
        </p:txBody>
      </p:sp>
      <p:sp>
        <p:nvSpPr>
          <p:cNvPr id="43" name="Text 19"/>
          <p:cNvSpPr txBox="1"/>
          <p:nvPr/>
        </p:nvSpPr>
        <p:spPr>
          <a:xfrm>
            <a:off x="9216001" y="5153916"/>
            <a:ext cx="1260000" cy="2498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rtlCol="0" anchor="ctr" anchorCtr="0">
            <a:spAutoFit/>
          </a:bodyPr>
          <a:lstStyle/>
          <a:p>
            <a:pPr algn="ctr">
              <a:lnSpc>
                <a:spcPct val="114999"/>
              </a:lnSpc>
            </a:pPr>
            <a:r>
              <a:rPr lang="fr-FR" sz="1500" b="1" dirty="0" err="1" smtClean="0">
                <a:solidFill>
                  <a:srgbClr val="675DC6"/>
                </a:solidFill>
                <a:latin typeface="Arial" pitchFamily="34" charset="0"/>
                <a:cs typeface="Arial" pitchFamily="34" charset="0"/>
              </a:rPr>
              <a:t>Dockerfile</a:t>
            </a:r>
            <a:endParaRPr lang="fr-FR" sz="1500" b="1" dirty="0">
              <a:solidFill>
                <a:srgbClr val="675DC6"/>
              </a:solidFill>
              <a:latin typeface="Arial" pitchFamily="34" charset="0"/>
              <a:cs typeface="Arial" pitchFamily="34" charset="0"/>
            </a:endParaRPr>
          </a:p>
        </p:txBody>
      </p:sp>
      <p:sp>
        <p:nvSpPr>
          <p:cNvPr id="9" name="ZoneTexte 8"/>
          <p:cNvSpPr txBox="1"/>
          <p:nvPr/>
        </p:nvSpPr>
        <p:spPr>
          <a:xfrm>
            <a:off x="377354" y="1187549"/>
            <a:ext cx="8424936" cy="6740307"/>
          </a:xfrm>
          <a:prstGeom prst="rect">
            <a:avLst/>
          </a:prstGeom>
          <a:noFill/>
        </p:spPr>
        <p:txBody>
          <a:bodyPr wrap="square" rtlCol="0">
            <a:spAutoFit/>
          </a:bodyPr>
          <a:lstStyle/>
          <a:p>
            <a:r>
              <a:rPr lang="fr-FR" dirty="0" smtClean="0"/>
              <a:t>EXPOSE : </a:t>
            </a:r>
            <a:r>
              <a:rPr lang="fr-FR" dirty="0" smtClean="0"/>
              <a:t>informe </a:t>
            </a:r>
            <a:r>
              <a:rPr lang="fr-FR" dirty="0" smtClean="0"/>
              <a:t>Docker que le conteneur écoute sur les ports réseau spécifiés lors de l'exécution. EXPOSE ne rend pas les ports du conteneur accessible à l'hôte. Pour ce faire, vous devez utiliser l'option </a:t>
            </a:r>
            <a:r>
              <a:rPr lang="fr-FR" dirty="0" smtClean="0"/>
              <a:t>–p.</a:t>
            </a:r>
          </a:p>
          <a:p>
            <a:r>
              <a:rPr lang="fr-FR" b="1" dirty="0" smtClean="0"/>
              <a:t>EXPOSE</a:t>
            </a:r>
            <a:r>
              <a:rPr lang="fr-FR" dirty="0" smtClean="0"/>
              <a:t> &lt;port&gt; [&lt;port</a:t>
            </a:r>
            <a:r>
              <a:rPr lang="fr-FR" dirty="0" smtClean="0"/>
              <a:t>&gt;...]</a:t>
            </a:r>
          </a:p>
          <a:p>
            <a:r>
              <a:rPr lang="fr-FR" dirty="0" smtClean="0"/>
              <a:t>EXPOSE </a:t>
            </a:r>
            <a:r>
              <a:rPr lang="fr-FR" dirty="0" smtClean="0"/>
              <a:t>8080</a:t>
            </a:r>
          </a:p>
          <a:p>
            <a:endParaRPr lang="fr-FR" dirty="0" smtClean="0"/>
          </a:p>
          <a:p>
            <a:r>
              <a:rPr lang="fr-FR" dirty="0" smtClean="0"/>
              <a:t>ADD : permet </a:t>
            </a:r>
            <a:r>
              <a:rPr lang="fr-FR" dirty="0" smtClean="0"/>
              <a:t>d'ajouter des fichiers locaux ou distants à l'intérieur de </a:t>
            </a:r>
            <a:r>
              <a:rPr lang="fr-FR" dirty="0" smtClean="0"/>
              <a:t>l’image.</a:t>
            </a:r>
          </a:p>
          <a:p>
            <a:r>
              <a:rPr lang="fr-FR" dirty="0" smtClean="0"/>
              <a:t>ADD &lt;</a:t>
            </a:r>
            <a:r>
              <a:rPr lang="fr-FR" dirty="0" err="1" smtClean="0"/>
              <a:t>src</a:t>
            </a:r>
            <a:r>
              <a:rPr lang="fr-FR" dirty="0" smtClean="0"/>
              <a:t>&gt;... &lt;</a:t>
            </a:r>
            <a:r>
              <a:rPr lang="fr-FR" dirty="0" err="1" smtClean="0"/>
              <a:t>dest</a:t>
            </a:r>
            <a:r>
              <a:rPr lang="fr-FR" dirty="0" smtClean="0"/>
              <a:t>&gt;</a:t>
            </a:r>
          </a:p>
          <a:p>
            <a:r>
              <a:rPr lang="fr-FR" dirty="0" smtClean="0"/>
              <a:t>ADD ["&lt;</a:t>
            </a:r>
            <a:r>
              <a:rPr lang="fr-FR" dirty="0" err="1" smtClean="0"/>
              <a:t>src</a:t>
            </a:r>
            <a:r>
              <a:rPr lang="fr-FR" dirty="0" smtClean="0"/>
              <a:t>&gt;",... "&lt;</a:t>
            </a:r>
            <a:r>
              <a:rPr lang="fr-FR" dirty="0" err="1" smtClean="0"/>
              <a:t>dest</a:t>
            </a:r>
            <a:r>
              <a:rPr lang="fr-FR" dirty="0" smtClean="0"/>
              <a:t>&gt;"]</a:t>
            </a:r>
          </a:p>
          <a:p>
            <a:r>
              <a:rPr lang="fr-FR" dirty="0" smtClean="0"/>
              <a:t>ADD </a:t>
            </a:r>
            <a:r>
              <a:rPr lang="fr-FR" dirty="0" err="1" smtClean="0"/>
              <a:t>package.json</a:t>
            </a:r>
            <a:r>
              <a:rPr lang="fr-FR" dirty="0" smtClean="0"/>
              <a:t> /</a:t>
            </a:r>
            <a:r>
              <a:rPr lang="fr-FR" dirty="0" err="1" smtClean="0"/>
              <a:t>app</a:t>
            </a:r>
            <a:endParaRPr lang="fr-FR" dirty="0" smtClean="0"/>
          </a:p>
          <a:p>
            <a:endParaRPr lang="fr-FR" dirty="0" smtClean="0"/>
          </a:p>
          <a:p>
            <a:r>
              <a:rPr lang="fr-FR" dirty="0" smtClean="0"/>
              <a:t>COPY : permet de copier des fichier dans l’image.</a:t>
            </a:r>
          </a:p>
          <a:p>
            <a:r>
              <a:rPr lang="fr-FR" dirty="0" smtClean="0"/>
              <a:t>COPY &lt;</a:t>
            </a:r>
            <a:r>
              <a:rPr lang="fr-FR" dirty="0" err="1" smtClean="0"/>
              <a:t>src</a:t>
            </a:r>
            <a:r>
              <a:rPr lang="fr-FR" dirty="0" smtClean="0"/>
              <a:t>&gt;... &lt;</a:t>
            </a:r>
            <a:r>
              <a:rPr lang="fr-FR" dirty="0" err="1" smtClean="0"/>
              <a:t>dest</a:t>
            </a:r>
            <a:r>
              <a:rPr lang="fr-FR" dirty="0" smtClean="0"/>
              <a:t>&gt;</a:t>
            </a:r>
          </a:p>
          <a:p>
            <a:r>
              <a:rPr lang="fr-FR" dirty="0" smtClean="0"/>
              <a:t>COPY ["&lt;</a:t>
            </a:r>
            <a:r>
              <a:rPr lang="fr-FR" dirty="0" err="1" smtClean="0"/>
              <a:t>src</a:t>
            </a:r>
            <a:r>
              <a:rPr lang="fr-FR" dirty="0" smtClean="0"/>
              <a:t>&gt;",... "&lt;</a:t>
            </a:r>
            <a:r>
              <a:rPr lang="fr-FR" dirty="0" err="1" smtClean="0"/>
              <a:t>dest</a:t>
            </a:r>
            <a:r>
              <a:rPr lang="fr-FR" dirty="0" smtClean="0"/>
              <a:t>&gt;"]</a:t>
            </a:r>
          </a:p>
          <a:p>
            <a:r>
              <a:rPr lang="fr-FR" dirty="0" smtClean="0"/>
              <a:t>COPY </a:t>
            </a:r>
            <a:r>
              <a:rPr lang="fr-FR" dirty="0" err="1" smtClean="0"/>
              <a:t>package.json</a:t>
            </a:r>
            <a:r>
              <a:rPr lang="fr-FR" dirty="0" smtClean="0"/>
              <a:t> </a:t>
            </a:r>
            <a:r>
              <a:rPr lang="fr-FR" dirty="0" smtClean="0"/>
              <a:t>/</a:t>
            </a:r>
            <a:r>
              <a:rPr lang="fr-FR" dirty="0" err="1" smtClean="0"/>
              <a:t>app</a:t>
            </a:r>
            <a:endParaRPr lang="fr-FR" dirty="0" smtClean="0"/>
          </a:p>
          <a:p>
            <a:endParaRPr lang="fr-FR" dirty="0" smtClean="0"/>
          </a:p>
          <a:p>
            <a:r>
              <a:rPr lang="fr-FR" dirty="0" smtClean="0"/>
              <a:t>Avec ADD, </a:t>
            </a:r>
            <a:r>
              <a:rPr lang="fr-FR" dirty="0" smtClean="0"/>
              <a:t>&lt;</a:t>
            </a:r>
            <a:r>
              <a:rPr lang="fr-FR" dirty="0" err="1" smtClean="0"/>
              <a:t>src</a:t>
            </a:r>
            <a:r>
              <a:rPr lang="fr-FR" dirty="0" smtClean="0"/>
              <a:t>&gt; pour être une </a:t>
            </a:r>
            <a:r>
              <a:rPr lang="fr-FR" dirty="0" smtClean="0"/>
              <a:t>URL.</a:t>
            </a:r>
            <a:endParaRPr lang="fr-FR" dirty="0" smtClean="0"/>
          </a:p>
          <a:p>
            <a:r>
              <a:rPr lang="fr-FR" dirty="0" smtClean="0"/>
              <a:t>Si le paramètre &lt;</a:t>
            </a:r>
            <a:r>
              <a:rPr lang="fr-FR" dirty="0" err="1" smtClean="0"/>
              <a:t>src</a:t>
            </a:r>
            <a:r>
              <a:rPr lang="fr-FR" dirty="0" smtClean="0"/>
              <a:t>&gt; de ADD est une archive dans un format de compression reconnu, il sera </a:t>
            </a:r>
            <a:r>
              <a:rPr lang="fr-FR" dirty="0" smtClean="0"/>
              <a:t>décompressé.</a:t>
            </a:r>
            <a:endParaRPr lang="fr-FR" dirty="0" smtClean="0"/>
          </a:p>
          <a:p>
            <a:endParaRPr lang="fr-FR" dirty="0" smtClean="0"/>
          </a:p>
          <a:p>
            <a:endParaRPr lang="fr-FR" dirty="0" smtClean="0"/>
          </a:p>
          <a:p>
            <a:endParaRPr lang="fr-FR" dirty="0" smtClean="0"/>
          </a:p>
          <a:p>
            <a:endParaRPr lang="fr-FR" dirty="0" smtClean="0"/>
          </a:p>
          <a:p>
            <a:endParaRPr lang="fr-FR" dirty="0"/>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14" name="Image 364"/>
          <p:cNvPicPr>
            <a:picLocks/>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0" y="9529"/>
            <a:ext cx="10692000" cy="7560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71" name="Text 371"/>
          <p:cNvSpPr txBox="1"/>
          <p:nvPr/>
        </p:nvSpPr>
        <p:spPr>
          <a:xfrm>
            <a:off x="161330" y="136868"/>
            <a:ext cx="10512000" cy="44627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rtlCol="0" anchor="ctr" anchorCtr="0">
            <a:spAutoFit/>
          </a:bodyPr>
          <a:lstStyle/>
          <a:p>
            <a:pPr eaLnBrk="0" fontAlgn="base" hangingPunct="0">
              <a:spcBef>
                <a:spcPct val="0"/>
              </a:spcBef>
              <a:spcAft>
                <a:spcPct val="0"/>
              </a:spcAft>
              <a:defRPr/>
            </a:pPr>
            <a:r>
              <a:rPr lang="fr-FR" sz="2600" b="1" dirty="0" smtClean="0">
                <a:solidFill>
                  <a:srgbClr val="675DC6"/>
                </a:solidFill>
                <a:latin typeface="Arial" charset="0"/>
                <a:cs typeface="Arial" charset="0"/>
              </a:rPr>
              <a:t>4. </a:t>
            </a:r>
            <a:r>
              <a:rPr lang="fr-FR" sz="2900" b="1" dirty="0" err="1" smtClean="0">
                <a:solidFill>
                  <a:srgbClr val="675DC6"/>
                </a:solidFill>
                <a:cs typeface="Arial" pitchFamily="34" charset="0"/>
              </a:rPr>
              <a:t>Dockerfile</a:t>
            </a:r>
            <a:endParaRPr lang="fr-FR" sz="2900" b="1" dirty="0">
              <a:solidFill>
                <a:srgbClr val="675DC6"/>
              </a:solidFill>
              <a:cs typeface="Arial" pitchFamily="34" charset="0"/>
            </a:endParaRPr>
          </a:p>
        </p:txBody>
      </p:sp>
      <p:sp>
        <p:nvSpPr>
          <p:cNvPr id="29" name="Text 143"/>
          <p:cNvSpPr txBox="1"/>
          <p:nvPr/>
        </p:nvSpPr>
        <p:spPr>
          <a:xfrm>
            <a:off x="9216001" y="3825405"/>
            <a:ext cx="1260000" cy="242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rtlCol="0" anchor="ctr" anchorCtr="0">
            <a:spAutoFit/>
          </a:bodyPr>
          <a:lstStyle/>
          <a:p>
            <a:pPr algn="ctr">
              <a:lnSpc>
                <a:spcPct val="114999"/>
              </a:lnSpc>
            </a:pPr>
            <a:r>
              <a:rPr lang="fr-FR" sz="1500" b="1" dirty="0" smtClean="0">
                <a:solidFill>
                  <a:srgbClr val="CFCFC4"/>
                </a:solidFill>
                <a:latin typeface="Arial" charset="0"/>
                <a:cs typeface="Arial" charset="0"/>
              </a:rPr>
              <a:t>Docker Hub</a:t>
            </a:r>
          </a:p>
        </p:txBody>
      </p:sp>
      <p:sp>
        <p:nvSpPr>
          <p:cNvPr id="30" name="Text 121"/>
          <p:cNvSpPr txBox="1"/>
          <p:nvPr/>
        </p:nvSpPr>
        <p:spPr>
          <a:xfrm>
            <a:off x="9234338" y="2324684"/>
            <a:ext cx="1187992" cy="5083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rtlCol="0" anchor="ctr" anchorCtr="0">
            <a:spAutoFit/>
          </a:bodyPr>
          <a:lstStyle/>
          <a:p>
            <a:pPr algn="ctr">
              <a:lnSpc>
                <a:spcPct val="114999"/>
              </a:lnSpc>
            </a:pPr>
            <a:r>
              <a:rPr lang="fr-FR" sz="1500" b="1" dirty="0" smtClean="0">
                <a:solidFill>
                  <a:srgbClr val="CFCFC4"/>
                </a:solidFill>
                <a:latin typeface="Arial" charset="0"/>
                <a:cs typeface="Arial" charset="0"/>
              </a:rPr>
              <a:t>Créer un conteneur</a:t>
            </a:r>
            <a:endParaRPr lang="fr-FR" sz="1500" dirty="0" smtClean="0">
              <a:latin typeface="Arial" charset="0"/>
              <a:cs typeface="Arial" charset="0"/>
            </a:endParaRPr>
          </a:p>
        </p:txBody>
      </p:sp>
      <p:sp>
        <p:nvSpPr>
          <p:cNvPr id="41" name="Text 125"/>
          <p:cNvSpPr txBox="1"/>
          <p:nvPr/>
        </p:nvSpPr>
        <p:spPr>
          <a:xfrm>
            <a:off x="9216001" y="1120515"/>
            <a:ext cx="1260000" cy="242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rtlCol="0" anchor="ctr" anchorCtr="0">
            <a:spAutoFit/>
          </a:bodyPr>
          <a:lstStyle/>
          <a:p>
            <a:pPr lvl="0" algn="ctr">
              <a:lnSpc>
                <a:spcPct val="114999"/>
              </a:lnSpc>
            </a:pPr>
            <a:r>
              <a:rPr lang="fr-FR" sz="1500" b="1" dirty="0" smtClean="0">
                <a:solidFill>
                  <a:srgbClr val="CFCFC4"/>
                </a:solidFill>
                <a:latin typeface="Arial" charset="0"/>
                <a:cs typeface="Arial" charset="0"/>
              </a:rPr>
              <a:t>Introduction</a:t>
            </a:r>
            <a:endParaRPr sz="1500" dirty="0">
              <a:latin typeface="Arial" charset="0"/>
              <a:cs typeface="Arial" charset="0"/>
            </a:endParaRPr>
          </a:p>
        </p:txBody>
      </p:sp>
      <p:sp>
        <p:nvSpPr>
          <p:cNvPr id="42" name="Text 16"/>
          <p:cNvSpPr txBox="1"/>
          <p:nvPr/>
        </p:nvSpPr>
        <p:spPr>
          <a:xfrm>
            <a:off x="9216001" y="6387781"/>
            <a:ext cx="1260000" cy="5083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rtlCol="0" anchor="ctr" anchorCtr="0">
            <a:spAutoFit/>
          </a:bodyPr>
          <a:lstStyle/>
          <a:p>
            <a:pPr algn="ctr">
              <a:lnSpc>
                <a:spcPct val="114999"/>
              </a:lnSpc>
            </a:pPr>
            <a:r>
              <a:rPr lang="fr-FR" sz="1500" b="1" dirty="0" smtClean="0">
                <a:solidFill>
                  <a:srgbClr val="CFCFC4"/>
                </a:solidFill>
                <a:latin typeface="Arial" charset="0"/>
                <a:cs typeface="Arial" charset="0"/>
              </a:rPr>
              <a:t>Docker compose</a:t>
            </a:r>
            <a:endParaRPr lang="fr-FR" sz="1500" dirty="0" smtClean="0">
              <a:latin typeface="Arial" charset="0"/>
              <a:cs typeface="Arial" charset="0"/>
            </a:endParaRPr>
          </a:p>
        </p:txBody>
      </p:sp>
      <p:sp>
        <p:nvSpPr>
          <p:cNvPr id="43" name="Text 19"/>
          <p:cNvSpPr txBox="1"/>
          <p:nvPr/>
        </p:nvSpPr>
        <p:spPr>
          <a:xfrm>
            <a:off x="9216001" y="5153916"/>
            <a:ext cx="1260000" cy="2498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rtlCol="0" anchor="ctr" anchorCtr="0">
            <a:spAutoFit/>
          </a:bodyPr>
          <a:lstStyle/>
          <a:p>
            <a:pPr algn="ctr">
              <a:lnSpc>
                <a:spcPct val="114999"/>
              </a:lnSpc>
            </a:pPr>
            <a:r>
              <a:rPr lang="fr-FR" sz="1500" b="1" dirty="0" err="1" smtClean="0">
                <a:solidFill>
                  <a:srgbClr val="675DC6"/>
                </a:solidFill>
                <a:latin typeface="Arial" pitchFamily="34" charset="0"/>
                <a:cs typeface="Arial" pitchFamily="34" charset="0"/>
              </a:rPr>
              <a:t>Dockerfile</a:t>
            </a:r>
            <a:endParaRPr lang="fr-FR" sz="1500" b="1" dirty="0">
              <a:solidFill>
                <a:srgbClr val="675DC6"/>
              </a:solidFill>
              <a:latin typeface="Arial" pitchFamily="34" charset="0"/>
              <a:cs typeface="Arial" pitchFamily="34" charset="0"/>
            </a:endParaRPr>
          </a:p>
        </p:txBody>
      </p:sp>
      <p:sp>
        <p:nvSpPr>
          <p:cNvPr id="9" name="ZoneTexte 8"/>
          <p:cNvSpPr txBox="1"/>
          <p:nvPr/>
        </p:nvSpPr>
        <p:spPr>
          <a:xfrm>
            <a:off x="377354" y="1187549"/>
            <a:ext cx="8424936" cy="3416320"/>
          </a:xfrm>
          <a:prstGeom prst="rect">
            <a:avLst/>
          </a:prstGeom>
          <a:noFill/>
        </p:spPr>
        <p:txBody>
          <a:bodyPr wrap="square" rtlCol="0">
            <a:spAutoFit/>
          </a:bodyPr>
          <a:lstStyle/>
          <a:p>
            <a:r>
              <a:rPr lang="fr-FR" dirty="0" smtClean="0"/>
              <a:t>VOLUME : indique le dossier à partager</a:t>
            </a:r>
          </a:p>
          <a:p>
            <a:r>
              <a:rPr lang="fr-FR" b="1" dirty="0" smtClean="0"/>
              <a:t>VOLUME</a:t>
            </a:r>
            <a:r>
              <a:rPr lang="fr-FR" dirty="0" smtClean="0"/>
              <a:t> ["/data</a:t>
            </a:r>
            <a:r>
              <a:rPr lang="fr-FR" dirty="0" smtClean="0"/>
              <a:t>"]</a:t>
            </a:r>
          </a:p>
          <a:p>
            <a:endParaRPr lang="fr-FR" dirty="0" smtClean="0"/>
          </a:p>
          <a:p>
            <a:r>
              <a:rPr lang="fr-FR" dirty="0" smtClean="0"/>
              <a:t>WORKDIR :</a:t>
            </a:r>
            <a:r>
              <a:rPr lang="fr-FR" dirty="0" smtClean="0"/>
              <a:t> permet de changer le répertoire courant de </a:t>
            </a:r>
            <a:r>
              <a:rPr lang="fr-FR" dirty="0" smtClean="0"/>
              <a:t>l’image</a:t>
            </a:r>
            <a:r>
              <a:rPr lang="fr-FR" dirty="0" smtClean="0"/>
              <a:t>, toutes les commandes qui suivront seront exécutées à partir de ce répertoire.</a:t>
            </a:r>
          </a:p>
          <a:p>
            <a:endParaRPr lang="fr-FR" dirty="0" smtClean="0"/>
          </a:p>
          <a:p>
            <a:endParaRPr lang="fr-FR" dirty="0" smtClean="0"/>
          </a:p>
          <a:p>
            <a:endParaRPr lang="fr-FR" dirty="0" smtClean="0"/>
          </a:p>
          <a:p>
            <a:endParaRPr lang="fr-FR" dirty="0" smtClean="0"/>
          </a:p>
          <a:p>
            <a:endParaRPr lang="fr-FR" dirty="0" smtClean="0"/>
          </a:p>
          <a:p>
            <a:endParaRPr lang="fr-FR" dirty="0" smtClean="0"/>
          </a:p>
          <a:p>
            <a:endParaRPr lang="fr-FR" dirty="0"/>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14" name="Image 364"/>
          <p:cNvPicPr>
            <a:picLocks/>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0" y="9529"/>
            <a:ext cx="10692000" cy="7560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71" name="Text 371"/>
          <p:cNvSpPr txBox="1"/>
          <p:nvPr/>
        </p:nvSpPr>
        <p:spPr>
          <a:xfrm>
            <a:off x="161330" y="136868"/>
            <a:ext cx="10512000" cy="44627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rtlCol="0" anchor="ctr" anchorCtr="0">
            <a:spAutoFit/>
          </a:bodyPr>
          <a:lstStyle/>
          <a:p>
            <a:pPr eaLnBrk="0" fontAlgn="base" hangingPunct="0">
              <a:spcBef>
                <a:spcPct val="0"/>
              </a:spcBef>
              <a:spcAft>
                <a:spcPct val="0"/>
              </a:spcAft>
              <a:defRPr/>
            </a:pPr>
            <a:r>
              <a:rPr lang="fr-FR" sz="2600" b="1" dirty="0" smtClean="0">
                <a:solidFill>
                  <a:srgbClr val="675DC6"/>
                </a:solidFill>
                <a:latin typeface="Arial" charset="0"/>
                <a:cs typeface="Arial" charset="0"/>
              </a:rPr>
              <a:t>4. </a:t>
            </a:r>
            <a:r>
              <a:rPr lang="fr-FR" sz="2900" b="1" dirty="0" err="1" smtClean="0">
                <a:solidFill>
                  <a:srgbClr val="675DC6"/>
                </a:solidFill>
                <a:cs typeface="Arial" pitchFamily="34" charset="0"/>
              </a:rPr>
              <a:t>Dockerfile</a:t>
            </a:r>
            <a:endParaRPr lang="fr-FR" sz="2900" b="1" dirty="0">
              <a:solidFill>
                <a:srgbClr val="675DC6"/>
              </a:solidFill>
              <a:cs typeface="Arial" pitchFamily="34" charset="0"/>
            </a:endParaRPr>
          </a:p>
        </p:txBody>
      </p:sp>
      <p:sp>
        <p:nvSpPr>
          <p:cNvPr id="29" name="Text 143"/>
          <p:cNvSpPr txBox="1"/>
          <p:nvPr/>
        </p:nvSpPr>
        <p:spPr>
          <a:xfrm>
            <a:off x="9216001" y="3825405"/>
            <a:ext cx="1260000" cy="242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rtlCol="0" anchor="ctr" anchorCtr="0">
            <a:spAutoFit/>
          </a:bodyPr>
          <a:lstStyle/>
          <a:p>
            <a:pPr algn="ctr">
              <a:lnSpc>
                <a:spcPct val="114999"/>
              </a:lnSpc>
            </a:pPr>
            <a:r>
              <a:rPr lang="fr-FR" sz="1500" b="1" dirty="0" smtClean="0">
                <a:solidFill>
                  <a:srgbClr val="CFCFC4"/>
                </a:solidFill>
                <a:latin typeface="Arial" charset="0"/>
                <a:cs typeface="Arial" charset="0"/>
              </a:rPr>
              <a:t>Docker Hub</a:t>
            </a:r>
          </a:p>
        </p:txBody>
      </p:sp>
      <p:sp>
        <p:nvSpPr>
          <p:cNvPr id="30" name="Text 121"/>
          <p:cNvSpPr txBox="1"/>
          <p:nvPr/>
        </p:nvSpPr>
        <p:spPr>
          <a:xfrm>
            <a:off x="9234338" y="2324684"/>
            <a:ext cx="1187992" cy="5083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rtlCol="0" anchor="ctr" anchorCtr="0">
            <a:spAutoFit/>
          </a:bodyPr>
          <a:lstStyle/>
          <a:p>
            <a:pPr algn="ctr">
              <a:lnSpc>
                <a:spcPct val="114999"/>
              </a:lnSpc>
            </a:pPr>
            <a:r>
              <a:rPr lang="fr-FR" sz="1500" b="1" dirty="0" smtClean="0">
                <a:solidFill>
                  <a:srgbClr val="CFCFC4"/>
                </a:solidFill>
                <a:latin typeface="Arial" charset="0"/>
                <a:cs typeface="Arial" charset="0"/>
              </a:rPr>
              <a:t>Créer un conteneur</a:t>
            </a:r>
            <a:endParaRPr lang="fr-FR" sz="1500" dirty="0" smtClean="0">
              <a:latin typeface="Arial" charset="0"/>
              <a:cs typeface="Arial" charset="0"/>
            </a:endParaRPr>
          </a:p>
        </p:txBody>
      </p:sp>
      <p:sp>
        <p:nvSpPr>
          <p:cNvPr id="41" name="Text 125"/>
          <p:cNvSpPr txBox="1"/>
          <p:nvPr/>
        </p:nvSpPr>
        <p:spPr>
          <a:xfrm>
            <a:off x="9216001" y="1120515"/>
            <a:ext cx="1260000" cy="242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rtlCol="0" anchor="ctr" anchorCtr="0">
            <a:spAutoFit/>
          </a:bodyPr>
          <a:lstStyle/>
          <a:p>
            <a:pPr lvl="0" algn="ctr">
              <a:lnSpc>
                <a:spcPct val="114999"/>
              </a:lnSpc>
            </a:pPr>
            <a:r>
              <a:rPr lang="fr-FR" sz="1500" b="1" dirty="0" smtClean="0">
                <a:solidFill>
                  <a:srgbClr val="CFCFC4"/>
                </a:solidFill>
                <a:latin typeface="Arial" charset="0"/>
                <a:cs typeface="Arial" charset="0"/>
              </a:rPr>
              <a:t>Introduction</a:t>
            </a:r>
            <a:endParaRPr sz="1500" dirty="0">
              <a:latin typeface="Arial" charset="0"/>
              <a:cs typeface="Arial" charset="0"/>
            </a:endParaRPr>
          </a:p>
        </p:txBody>
      </p:sp>
      <p:sp>
        <p:nvSpPr>
          <p:cNvPr id="42" name="Text 16"/>
          <p:cNvSpPr txBox="1"/>
          <p:nvPr/>
        </p:nvSpPr>
        <p:spPr>
          <a:xfrm>
            <a:off x="9216001" y="6387781"/>
            <a:ext cx="1260000" cy="5083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rtlCol="0" anchor="ctr" anchorCtr="0">
            <a:spAutoFit/>
          </a:bodyPr>
          <a:lstStyle/>
          <a:p>
            <a:pPr algn="ctr">
              <a:lnSpc>
                <a:spcPct val="114999"/>
              </a:lnSpc>
            </a:pPr>
            <a:r>
              <a:rPr lang="fr-FR" sz="1500" b="1" dirty="0" smtClean="0">
                <a:solidFill>
                  <a:srgbClr val="CFCFC4"/>
                </a:solidFill>
                <a:latin typeface="Arial" charset="0"/>
                <a:cs typeface="Arial" charset="0"/>
              </a:rPr>
              <a:t>Docker compose</a:t>
            </a:r>
            <a:endParaRPr lang="fr-FR" sz="1500" dirty="0" smtClean="0">
              <a:latin typeface="Arial" charset="0"/>
              <a:cs typeface="Arial" charset="0"/>
            </a:endParaRPr>
          </a:p>
        </p:txBody>
      </p:sp>
      <p:sp>
        <p:nvSpPr>
          <p:cNvPr id="43" name="Text 19"/>
          <p:cNvSpPr txBox="1"/>
          <p:nvPr/>
        </p:nvSpPr>
        <p:spPr>
          <a:xfrm>
            <a:off x="9216001" y="5153916"/>
            <a:ext cx="1260000" cy="2498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rtlCol="0" anchor="ctr" anchorCtr="0">
            <a:spAutoFit/>
          </a:bodyPr>
          <a:lstStyle/>
          <a:p>
            <a:pPr algn="ctr">
              <a:lnSpc>
                <a:spcPct val="114999"/>
              </a:lnSpc>
            </a:pPr>
            <a:r>
              <a:rPr lang="fr-FR" sz="1500" b="1" dirty="0" err="1" smtClean="0">
                <a:solidFill>
                  <a:srgbClr val="675DC6"/>
                </a:solidFill>
                <a:latin typeface="Arial" pitchFamily="34" charset="0"/>
                <a:cs typeface="Arial" pitchFamily="34" charset="0"/>
              </a:rPr>
              <a:t>Dockerfile</a:t>
            </a:r>
            <a:endParaRPr lang="fr-FR" sz="1500" b="1" dirty="0">
              <a:solidFill>
                <a:srgbClr val="675DC6"/>
              </a:solidFill>
              <a:latin typeface="Arial" pitchFamily="34" charset="0"/>
              <a:cs typeface="Arial" pitchFamily="34" charset="0"/>
            </a:endParaRPr>
          </a:p>
        </p:txBody>
      </p:sp>
      <p:sp>
        <p:nvSpPr>
          <p:cNvPr id="9" name="ZoneTexte 8"/>
          <p:cNvSpPr txBox="1"/>
          <p:nvPr/>
        </p:nvSpPr>
        <p:spPr>
          <a:xfrm>
            <a:off x="377354" y="1187549"/>
            <a:ext cx="8424936" cy="3416320"/>
          </a:xfrm>
          <a:prstGeom prst="rect">
            <a:avLst/>
          </a:prstGeom>
          <a:noFill/>
        </p:spPr>
        <p:txBody>
          <a:bodyPr wrap="square" rtlCol="0">
            <a:spAutoFit/>
          </a:bodyPr>
          <a:lstStyle/>
          <a:p>
            <a:r>
              <a:rPr lang="fr-FR" dirty="0" smtClean="0"/>
              <a:t>VOLUME : indique le dossier à partager</a:t>
            </a:r>
          </a:p>
          <a:p>
            <a:r>
              <a:rPr lang="fr-FR" b="1" dirty="0" smtClean="0"/>
              <a:t>VOLUME</a:t>
            </a:r>
            <a:r>
              <a:rPr lang="fr-FR" dirty="0" smtClean="0"/>
              <a:t> ["/data</a:t>
            </a:r>
            <a:r>
              <a:rPr lang="fr-FR" dirty="0" smtClean="0"/>
              <a:t>"]</a:t>
            </a:r>
          </a:p>
          <a:p>
            <a:endParaRPr lang="fr-FR" dirty="0" smtClean="0"/>
          </a:p>
          <a:p>
            <a:r>
              <a:rPr lang="fr-FR" dirty="0" smtClean="0"/>
              <a:t>WORKDIR :</a:t>
            </a:r>
            <a:r>
              <a:rPr lang="fr-FR" dirty="0" smtClean="0"/>
              <a:t> permet de changer le répertoire courant de </a:t>
            </a:r>
            <a:r>
              <a:rPr lang="fr-FR" dirty="0" smtClean="0"/>
              <a:t>l’image</a:t>
            </a:r>
            <a:r>
              <a:rPr lang="fr-FR" dirty="0" smtClean="0"/>
              <a:t>, toutes les commandes qui suivront seront exécutées à partir de ce répertoire.</a:t>
            </a:r>
          </a:p>
          <a:p>
            <a:endParaRPr lang="fr-FR" dirty="0" smtClean="0"/>
          </a:p>
          <a:p>
            <a:endParaRPr lang="fr-FR" dirty="0" smtClean="0"/>
          </a:p>
          <a:p>
            <a:endParaRPr lang="fr-FR" dirty="0" smtClean="0"/>
          </a:p>
          <a:p>
            <a:endParaRPr lang="fr-FR" dirty="0" smtClean="0"/>
          </a:p>
          <a:p>
            <a:endParaRPr lang="fr-FR" dirty="0" smtClean="0"/>
          </a:p>
          <a:p>
            <a:endParaRPr lang="fr-FR" dirty="0" smtClean="0"/>
          </a:p>
          <a:p>
            <a:endParaRPr lang="fr-FR" dirty="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14" name="Image 364"/>
          <p:cNvPicPr>
            <a:picLocks/>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0" y="9529"/>
            <a:ext cx="10692000" cy="7560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71" name="Text 371"/>
          <p:cNvSpPr txBox="1"/>
          <p:nvPr/>
        </p:nvSpPr>
        <p:spPr>
          <a:xfrm>
            <a:off x="161330" y="136868"/>
            <a:ext cx="10512000" cy="44627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rtlCol="0" anchor="ctr" anchorCtr="0">
            <a:spAutoFit/>
          </a:bodyPr>
          <a:lstStyle/>
          <a:p>
            <a:pPr eaLnBrk="0" fontAlgn="base" hangingPunct="0">
              <a:spcBef>
                <a:spcPct val="0"/>
              </a:spcBef>
              <a:spcAft>
                <a:spcPct val="0"/>
              </a:spcAft>
              <a:defRPr/>
            </a:pPr>
            <a:r>
              <a:rPr lang="fr-FR" sz="2600" b="1" dirty="0" smtClean="0">
                <a:solidFill>
                  <a:srgbClr val="675DC6"/>
                </a:solidFill>
                <a:latin typeface="Arial" charset="0"/>
                <a:cs typeface="Arial" charset="0"/>
              </a:rPr>
              <a:t>4. </a:t>
            </a:r>
            <a:r>
              <a:rPr lang="fr-FR" sz="2900" b="1" dirty="0" err="1" smtClean="0">
                <a:solidFill>
                  <a:srgbClr val="675DC6"/>
                </a:solidFill>
                <a:cs typeface="Arial" pitchFamily="34" charset="0"/>
              </a:rPr>
              <a:t>Dockerfile</a:t>
            </a:r>
            <a:endParaRPr lang="fr-FR" sz="2900" b="1" dirty="0">
              <a:solidFill>
                <a:srgbClr val="675DC6"/>
              </a:solidFill>
              <a:cs typeface="Arial" pitchFamily="34" charset="0"/>
            </a:endParaRPr>
          </a:p>
        </p:txBody>
      </p:sp>
      <p:sp>
        <p:nvSpPr>
          <p:cNvPr id="29" name="Text 143"/>
          <p:cNvSpPr txBox="1"/>
          <p:nvPr/>
        </p:nvSpPr>
        <p:spPr>
          <a:xfrm>
            <a:off x="9216001" y="3825405"/>
            <a:ext cx="1260000" cy="242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rtlCol="0" anchor="ctr" anchorCtr="0">
            <a:spAutoFit/>
          </a:bodyPr>
          <a:lstStyle/>
          <a:p>
            <a:pPr algn="ctr">
              <a:lnSpc>
                <a:spcPct val="114999"/>
              </a:lnSpc>
            </a:pPr>
            <a:r>
              <a:rPr lang="fr-FR" sz="1500" b="1" dirty="0" smtClean="0">
                <a:solidFill>
                  <a:srgbClr val="CFCFC4"/>
                </a:solidFill>
                <a:latin typeface="Arial" charset="0"/>
                <a:cs typeface="Arial" charset="0"/>
              </a:rPr>
              <a:t>Docker Hub</a:t>
            </a:r>
          </a:p>
        </p:txBody>
      </p:sp>
      <p:sp>
        <p:nvSpPr>
          <p:cNvPr id="30" name="Text 121"/>
          <p:cNvSpPr txBox="1"/>
          <p:nvPr/>
        </p:nvSpPr>
        <p:spPr>
          <a:xfrm>
            <a:off x="9234338" y="2324684"/>
            <a:ext cx="1187992" cy="5083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rtlCol="0" anchor="ctr" anchorCtr="0">
            <a:spAutoFit/>
          </a:bodyPr>
          <a:lstStyle/>
          <a:p>
            <a:pPr algn="ctr">
              <a:lnSpc>
                <a:spcPct val="114999"/>
              </a:lnSpc>
            </a:pPr>
            <a:r>
              <a:rPr lang="fr-FR" sz="1500" b="1" dirty="0" smtClean="0">
                <a:solidFill>
                  <a:srgbClr val="CFCFC4"/>
                </a:solidFill>
                <a:latin typeface="Arial" charset="0"/>
                <a:cs typeface="Arial" charset="0"/>
              </a:rPr>
              <a:t>Créer un conteneur</a:t>
            </a:r>
            <a:endParaRPr lang="fr-FR" sz="1500" dirty="0" smtClean="0">
              <a:latin typeface="Arial" charset="0"/>
              <a:cs typeface="Arial" charset="0"/>
            </a:endParaRPr>
          </a:p>
        </p:txBody>
      </p:sp>
      <p:sp>
        <p:nvSpPr>
          <p:cNvPr id="41" name="Text 125"/>
          <p:cNvSpPr txBox="1"/>
          <p:nvPr/>
        </p:nvSpPr>
        <p:spPr>
          <a:xfrm>
            <a:off x="9216001" y="1120515"/>
            <a:ext cx="1260000" cy="242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rtlCol="0" anchor="ctr" anchorCtr="0">
            <a:spAutoFit/>
          </a:bodyPr>
          <a:lstStyle/>
          <a:p>
            <a:pPr lvl="0" algn="ctr">
              <a:lnSpc>
                <a:spcPct val="114999"/>
              </a:lnSpc>
            </a:pPr>
            <a:r>
              <a:rPr lang="fr-FR" sz="1500" b="1" dirty="0" smtClean="0">
                <a:solidFill>
                  <a:srgbClr val="CFCFC4"/>
                </a:solidFill>
                <a:latin typeface="Arial" charset="0"/>
                <a:cs typeface="Arial" charset="0"/>
              </a:rPr>
              <a:t>Introduction</a:t>
            </a:r>
            <a:endParaRPr sz="1500" dirty="0">
              <a:latin typeface="Arial" charset="0"/>
              <a:cs typeface="Arial" charset="0"/>
            </a:endParaRPr>
          </a:p>
        </p:txBody>
      </p:sp>
      <p:sp>
        <p:nvSpPr>
          <p:cNvPr id="42" name="Text 16"/>
          <p:cNvSpPr txBox="1"/>
          <p:nvPr/>
        </p:nvSpPr>
        <p:spPr>
          <a:xfrm>
            <a:off x="9216001" y="6387781"/>
            <a:ext cx="1260000" cy="5083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rtlCol="0" anchor="ctr" anchorCtr="0">
            <a:spAutoFit/>
          </a:bodyPr>
          <a:lstStyle/>
          <a:p>
            <a:pPr algn="ctr">
              <a:lnSpc>
                <a:spcPct val="114999"/>
              </a:lnSpc>
            </a:pPr>
            <a:r>
              <a:rPr lang="fr-FR" sz="1500" b="1" dirty="0" smtClean="0">
                <a:solidFill>
                  <a:srgbClr val="CFCFC4"/>
                </a:solidFill>
                <a:latin typeface="Arial" charset="0"/>
                <a:cs typeface="Arial" charset="0"/>
              </a:rPr>
              <a:t>Docker compose</a:t>
            </a:r>
            <a:endParaRPr lang="fr-FR" sz="1500" dirty="0" smtClean="0">
              <a:latin typeface="Arial" charset="0"/>
              <a:cs typeface="Arial" charset="0"/>
            </a:endParaRPr>
          </a:p>
        </p:txBody>
      </p:sp>
      <p:sp>
        <p:nvSpPr>
          <p:cNvPr id="43" name="Text 19"/>
          <p:cNvSpPr txBox="1"/>
          <p:nvPr/>
        </p:nvSpPr>
        <p:spPr>
          <a:xfrm>
            <a:off x="9216001" y="5153916"/>
            <a:ext cx="1260000" cy="2498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rtlCol="0" anchor="ctr" anchorCtr="0">
            <a:spAutoFit/>
          </a:bodyPr>
          <a:lstStyle/>
          <a:p>
            <a:pPr algn="ctr">
              <a:lnSpc>
                <a:spcPct val="114999"/>
              </a:lnSpc>
            </a:pPr>
            <a:r>
              <a:rPr lang="fr-FR" sz="1500" b="1" dirty="0" err="1" smtClean="0">
                <a:solidFill>
                  <a:srgbClr val="675DC6"/>
                </a:solidFill>
                <a:latin typeface="Arial" pitchFamily="34" charset="0"/>
                <a:cs typeface="Arial" pitchFamily="34" charset="0"/>
              </a:rPr>
              <a:t>Dockerfile</a:t>
            </a:r>
            <a:endParaRPr lang="fr-FR" sz="1500" b="1" dirty="0">
              <a:solidFill>
                <a:srgbClr val="675DC6"/>
              </a:solidFill>
              <a:latin typeface="Arial" pitchFamily="34" charset="0"/>
              <a:cs typeface="Arial" pitchFamily="34" charset="0"/>
            </a:endParaRPr>
          </a:p>
        </p:txBody>
      </p:sp>
      <p:sp>
        <p:nvSpPr>
          <p:cNvPr id="9" name="ZoneTexte 8"/>
          <p:cNvSpPr txBox="1"/>
          <p:nvPr/>
        </p:nvSpPr>
        <p:spPr>
          <a:xfrm>
            <a:off x="377354" y="1187549"/>
            <a:ext cx="8424936" cy="6740307"/>
          </a:xfrm>
          <a:prstGeom prst="rect">
            <a:avLst/>
          </a:prstGeom>
          <a:noFill/>
        </p:spPr>
        <p:txBody>
          <a:bodyPr wrap="square" rtlCol="0">
            <a:spAutoFit/>
          </a:bodyPr>
          <a:lstStyle/>
          <a:p>
            <a:r>
              <a:rPr lang="fr-FR" dirty="0" smtClean="0"/>
              <a:t>Créer un </a:t>
            </a:r>
            <a:r>
              <a:rPr lang="fr-FR" dirty="0" err="1" smtClean="0"/>
              <a:t>Dockerfile</a:t>
            </a:r>
            <a:r>
              <a:rPr lang="fr-FR" dirty="0" smtClean="0"/>
              <a:t> qui à partir d’une image </a:t>
            </a:r>
            <a:r>
              <a:rPr lang="fr-FR" dirty="0" err="1" smtClean="0"/>
              <a:t>ubutnu</a:t>
            </a:r>
            <a:r>
              <a:rPr lang="fr-FR" dirty="0" smtClean="0"/>
              <a:t> </a:t>
            </a:r>
            <a:r>
              <a:rPr lang="fr-FR" dirty="0" err="1" smtClean="0"/>
              <a:t>ping</a:t>
            </a:r>
            <a:r>
              <a:rPr lang="fr-FR" dirty="0" smtClean="0"/>
              <a:t> « google.com » au </a:t>
            </a:r>
            <a:r>
              <a:rPr lang="fr-FR" dirty="0" err="1" smtClean="0"/>
              <a:t>démmarrge</a:t>
            </a:r>
            <a:r>
              <a:rPr lang="fr-FR" dirty="0" smtClean="0"/>
              <a:t> du conteneur.</a:t>
            </a:r>
          </a:p>
          <a:p>
            <a:endParaRPr lang="fr-FR" dirty="0" smtClean="0"/>
          </a:p>
          <a:p>
            <a:r>
              <a:rPr lang="fr-FR" dirty="0" smtClean="0"/>
              <a:t>Démarrer un conteneur à partir de l’image créée en mode interactif avec l’option « suppression après l’arrêt ».</a:t>
            </a:r>
          </a:p>
          <a:p>
            <a:endParaRPr lang="fr-FR" dirty="0" smtClean="0"/>
          </a:p>
          <a:p>
            <a:endParaRPr lang="fr-FR" dirty="0" smtClean="0"/>
          </a:p>
          <a:p>
            <a:r>
              <a:rPr lang="fr-FR" dirty="0" smtClean="0"/>
              <a:t>Créer un </a:t>
            </a:r>
            <a:r>
              <a:rPr lang="fr-FR" dirty="0" err="1" smtClean="0"/>
              <a:t>Dockerfile</a:t>
            </a:r>
            <a:r>
              <a:rPr lang="fr-FR" dirty="0" smtClean="0"/>
              <a:t> à partir d’une image </a:t>
            </a:r>
            <a:r>
              <a:rPr lang="fr-FR" dirty="0" err="1" smtClean="0"/>
              <a:t>tomcat</a:t>
            </a:r>
            <a:r>
              <a:rPr lang="fr-FR" dirty="0" smtClean="0"/>
              <a:t>, ajouter le </a:t>
            </a:r>
            <a:r>
              <a:rPr lang="fr-FR" dirty="0" err="1" smtClean="0"/>
              <a:t>war</a:t>
            </a:r>
            <a:r>
              <a:rPr lang="fr-FR" dirty="0" smtClean="0"/>
              <a:t>  « sample.war » dans le </a:t>
            </a:r>
            <a:r>
              <a:rPr lang="fr-FR" dirty="0" err="1" smtClean="0"/>
              <a:t>webapps</a:t>
            </a:r>
            <a:r>
              <a:rPr lang="fr-FR" dirty="0" smtClean="0"/>
              <a:t> de </a:t>
            </a:r>
            <a:r>
              <a:rPr lang="fr-FR" dirty="0" err="1" smtClean="0"/>
              <a:t>tomcat</a:t>
            </a:r>
            <a:r>
              <a:rPr lang="fr-FR" dirty="0" smtClean="0"/>
              <a:t>, démarrer </a:t>
            </a:r>
            <a:r>
              <a:rPr lang="fr-FR" dirty="0" err="1" smtClean="0"/>
              <a:t>tomcat</a:t>
            </a:r>
            <a:r>
              <a:rPr lang="fr-FR" dirty="0" smtClean="0"/>
              <a:t> au démarrage du conteneur.</a:t>
            </a:r>
          </a:p>
          <a:p>
            <a:endParaRPr lang="fr-FR" dirty="0" smtClean="0"/>
          </a:p>
          <a:p>
            <a:endParaRPr lang="fr-FR" dirty="0" smtClean="0"/>
          </a:p>
          <a:p>
            <a:r>
              <a:rPr lang="fr-FR" dirty="0" smtClean="0"/>
              <a:t>Démarrer un </a:t>
            </a:r>
            <a:r>
              <a:rPr lang="fr-FR" dirty="0" err="1" smtClean="0"/>
              <a:t>contenur</a:t>
            </a:r>
            <a:r>
              <a:rPr lang="fr-FR" dirty="0" smtClean="0"/>
              <a:t> à partir de l’image créée </a:t>
            </a:r>
            <a:r>
              <a:rPr lang="fr-FR" dirty="0" smtClean="0"/>
              <a:t>en mode interactif avec l’option « suppression après l’arrêt </a:t>
            </a:r>
            <a:r>
              <a:rPr lang="fr-FR" dirty="0" smtClean="0"/>
              <a:t>». Vérifier l’url http://&lt;docker_machine_ip »:8080/</a:t>
            </a:r>
            <a:r>
              <a:rPr lang="fr-FR" dirty="0" err="1" smtClean="0"/>
              <a:t>sample</a:t>
            </a:r>
            <a:endParaRPr lang="fr-FR" dirty="0" smtClean="0"/>
          </a:p>
          <a:p>
            <a:endParaRPr lang="fr-FR" dirty="0" smtClean="0"/>
          </a:p>
          <a:p>
            <a:endParaRPr lang="fr-FR" dirty="0" smtClean="0"/>
          </a:p>
          <a:p>
            <a:endParaRPr lang="fr-FR" dirty="0" smtClean="0"/>
          </a:p>
          <a:p>
            <a:endParaRPr lang="fr-FR" dirty="0" smtClean="0"/>
          </a:p>
          <a:p>
            <a:endParaRPr lang="fr-FR" dirty="0" smtClean="0"/>
          </a:p>
          <a:p>
            <a:endParaRPr lang="fr-FR" dirty="0" smtClean="0"/>
          </a:p>
          <a:p>
            <a:endParaRPr lang="fr-FR" dirty="0" smtClean="0"/>
          </a:p>
          <a:p>
            <a:endParaRPr lang="fr-FR" dirty="0" smtClean="0"/>
          </a:p>
          <a:p>
            <a:endParaRPr lang="fr-FR" dirty="0" smtClean="0"/>
          </a:p>
          <a:p>
            <a:endParaRPr lang="fr-FR" dirty="0" smtClean="0"/>
          </a:p>
          <a:p>
            <a:endParaRPr lang="fr-FR" dirty="0"/>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25" name="Image 575"/>
          <p:cNvPicPr>
            <a:picLocks/>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0" y="5"/>
            <a:ext cx="10692000" cy="7560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76" name="Text 576"/>
          <p:cNvSpPr txBox="1"/>
          <p:nvPr/>
        </p:nvSpPr>
        <p:spPr>
          <a:xfrm>
            <a:off x="98847" y="159019"/>
            <a:ext cx="10512000" cy="4210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rtlCol="0" anchor="ctr" anchorCtr="0">
            <a:spAutoFit/>
          </a:bodyPr>
          <a:lstStyle/>
          <a:p>
            <a:pPr>
              <a:lnSpc>
                <a:spcPct val="114999"/>
              </a:lnSpc>
            </a:pPr>
            <a:r>
              <a:rPr lang="fr-FR" sz="2600" b="1" dirty="0" smtClean="0">
                <a:solidFill>
                  <a:srgbClr val="007CBA"/>
                </a:solidFill>
                <a:latin typeface="Arial" charset="0"/>
                <a:cs typeface="Arial" charset="0"/>
              </a:rPr>
              <a:t>5. Docker compose</a:t>
            </a:r>
          </a:p>
        </p:txBody>
      </p:sp>
      <p:sp>
        <p:nvSpPr>
          <p:cNvPr id="17" name="Text 143"/>
          <p:cNvSpPr txBox="1"/>
          <p:nvPr/>
        </p:nvSpPr>
        <p:spPr>
          <a:xfrm>
            <a:off x="9216001" y="3825405"/>
            <a:ext cx="1260000" cy="242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rtlCol="0" anchor="ctr" anchorCtr="0">
            <a:spAutoFit/>
          </a:bodyPr>
          <a:lstStyle/>
          <a:p>
            <a:pPr algn="ctr">
              <a:lnSpc>
                <a:spcPct val="114999"/>
              </a:lnSpc>
            </a:pPr>
            <a:r>
              <a:rPr lang="fr-FR" sz="1500" b="1" dirty="0" smtClean="0">
                <a:solidFill>
                  <a:srgbClr val="CFCFC4"/>
                </a:solidFill>
                <a:latin typeface="Arial" charset="0"/>
                <a:cs typeface="Arial" charset="0"/>
              </a:rPr>
              <a:t>Docker Hub</a:t>
            </a:r>
          </a:p>
        </p:txBody>
      </p:sp>
      <p:sp>
        <p:nvSpPr>
          <p:cNvPr id="18" name="Text 121"/>
          <p:cNvSpPr txBox="1"/>
          <p:nvPr/>
        </p:nvSpPr>
        <p:spPr>
          <a:xfrm>
            <a:off x="9234338" y="2324684"/>
            <a:ext cx="1187992" cy="5083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rtlCol="0" anchor="ctr" anchorCtr="0">
            <a:spAutoFit/>
          </a:bodyPr>
          <a:lstStyle/>
          <a:p>
            <a:pPr algn="ctr">
              <a:lnSpc>
                <a:spcPct val="114999"/>
              </a:lnSpc>
            </a:pPr>
            <a:r>
              <a:rPr lang="fr-FR" sz="1500" b="1" dirty="0" smtClean="0">
                <a:solidFill>
                  <a:srgbClr val="CFCFC4"/>
                </a:solidFill>
                <a:latin typeface="Arial" charset="0"/>
                <a:cs typeface="Arial" charset="0"/>
              </a:rPr>
              <a:t>Créer un conteneur</a:t>
            </a:r>
            <a:endParaRPr lang="fr-FR" sz="1500" dirty="0" smtClean="0">
              <a:latin typeface="Arial" charset="0"/>
              <a:cs typeface="Arial" charset="0"/>
            </a:endParaRPr>
          </a:p>
        </p:txBody>
      </p:sp>
      <p:sp>
        <p:nvSpPr>
          <p:cNvPr id="19" name="Text 125"/>
          <p:cNvSpPr txBox="1"/>
          <p:nvPr/>
        </p:nvSpPr>
        <p:spPr>
          <a:xfrm>
            <a:off x="9216001" y="1120515"/>
            <a:ext cx="1260000" cy="242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rtlCol="0" anchor="ctr" anchorCtr="0">
            <a:spAutoFit/>
          </a:bodyPr>
          <a:lstStyle/>
          <a:p>
            <a:pPr lvl="0" algn="ctr">
              <a:lnSpc>
                <a:spcPct val="114999"/>
              </a:lnSpc>
            </a:pPr>
            <a:r>
              <a:rPr lang="fr-FR" sz="1500" b="1" dirty="0" smtClean="0">
                <a:solidFill>
                  <a:srgbClr val="CFCFC4"/>
                </a:solidFill>
                <a:latin typeface="Arial" charset="0"/>
                <a:cs typeface="Arial" charset="0"/>
              </a:rPr>
              <a:t>Introduction</a:t>
            </a:r>
            <a:endParaRPr sz="1500" dirty="0">
              <a:latin typeface="Arial" charset="0"/>
              <a:cs typeface="Arial" charset="0"/>
            </a:endParaRPr>
          </a:p>
        </p:txBody>
      </p:sp>
      <p:sp>
        <p:nvSpPr>
          <p:cNvPr id="20" name="Text 16"/>
          <p:cNvSpPr txBox="1"/>
          <p:nvPr/>
        </p:nvSpPr>
        <p:spPr>
          <a:xfrm>
            <a:off x="9216001" y="6387781"/>
            <a:ext cx="1260000" cy="5083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rtlCol="0" anchor="ctr" anchorCtr="0">
            <a:spAutoFit/>
          </a:bodyPr>
          <a:lstStyle/>
          <a:p>
            <a:pPr algn="ctr">
              <a:lnSpc>
                <a:spcPct val="114999"/>
              </a:lnSpc>
            </a:pPr>
            <a:r>
              <a:rPr lang="fr-FR" sz="1500" b="1" dirty="0" smtClean="0">
                <a:solidFill>
                  <a:srgbClr val="007CBA"/>
                </a:solidFill>
                <a:latin typeface="Arial" charset="0"/>
                <a:cs typeface="Arial" charset="0"/>
              </a:rPr>
              <a:t>Docker compose</a:t>
            </a:r>
          </a:p>
        </p:txBody>
      </p:sp>
      <p:sp>
        <p:nvSpPr>
          <p:cNvPr id="21" name="Text 19"/>
          <p:cNvSpPr txBox="1"/>
          <p:nvPr/>
        </p:nvSpPr>
        <p:spPr>
          <a:xfrm>
            <a:off x="9216001" y="5157411"/>
            <a:ext cx="1260000" cy="242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rtlCol="0" anchor="ctr" anchorCtr="0">
            <a:spAutoFit/>
          </a:bodyPr>
          <a:lstStyle/>
          <a:p>
            <a:pPr algn="ctr">
              <a:lnSpc>
                <a:spcPct val="114999"/>
              </a:lnSpc>
            </a:pPr>
            <a:r>
              <a:rPr lang="fr-FR" sz="1500" b="1" dirty="0" err="1" smtClean="0">
                <a:solidFill>
                  <a:srgbClr val="CFCFC4"/>
                </a:solidFill>
                <a:latin typeface="Arial" charset="0"/>
                <a:cs typeface="Arial" charset="0"/>
              </a:rPr>
              <a:t>Dockerfile</a:t>
            </a:r>
            <a:endParaRPr lang="fr-FR" sz="1500" b="1" dirty="0" smtClean="0">
              <a:solidFill>
                <a:srgbClr val="CFCFC4"/>
              </a:solidFill>
              <a:latin typeface="Arial" charset="0"/>
              <a:cs typeface="Arial" charset="0"/>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6"/>
          <p:cNvPicPr>
            <a:picLocks noChangeAspect="1"/>
          </p:cNvPicPr>
          <p:nvPr/>
        </p:nvPicPr>
        <p:blipFill rotWithShape="1">
          <a:blip r:embed="rId2" cstate="email">
            <a:extLst>
              <a:ext uri="{28A0092B-C50C-407E-A947-70E740481C1C}">
                <a14:useLocalDpi xmlns:a14="http://schemas.microsoft.com/office/drawing/2010/main" xmlns="" val="0"/>
              </a:ext>
            </a:extLst>
          </a:blip>
          <a:srcRect b="12925"/>
          <a:stretch/>
        </p:blipFill>
        <p:spPr>
          <a:xfrm>
            <a:off x="6179848" y="576320"/>
            <a:ext cx="2977218" cy="3707363"/>
          </a:xfrm>
          <a:prstGeom prst="rect">
            <a:avLst/>
          </a:prstGeom>
        </p:spPr>
      </p:pic>
      <p:pic>
        <p:nvPicPr>
          <p:cNvPr id="13" name="Picture 1" descr="Perform_Rolloups_SideBySide_ppt.png"/>
          <p:cNvPicPr>
            <a:picLocks noChangeAspect="1"/>
          </p:cNvPicPr>
          <p:nvPr/>
        </p:nvPicPr>
        <p:blipFill>
          <a:blip r:embed="rId3" cstate="email">
            <a:extLst>
              <a:ext uri="{28A0092B-C50C-407E-A947-70E740481C1C}">
                <a14:useLocalDpi xmlns:a14="http://schemas.microsoft.com/office/drawing/2010/main" xmlns="" val="0"/>
              </a:ext>
            </a:extLst>
          </a:blip>
          <a:stretch>
            <a:fillRect/>
          </a:stretch>
        </p:blipFill>
        <p:spPr>
          <a:xfrm>
            <a:off x="-1" y="-3746655"/>
            <a:ext cx="10691813" cy="11486932"/>
          </a:xfrm>
          <a:prstGeom prst="rect">
            <a:avLst/>
          </a:prstGeom>
        </p:spPr>
      </p:pic>
      <p:pic>
        <p:nvPicPr>
          <p:cNvPr id="29712" name="Picture 16" descr="http://upload.wikimedia.org/wikipedia/fr/thumb/8/8c/Logo_Groupe_Les_Mousquetaires.svg/600px-Logo_Groupe_Les_Mousquetaires.svg.png"/>
          <p:cNvPicPr>
            <a:picLocks noChangeAspect="1" noChangeArrowheads="1"/>
          </p:cNvPicPr>
          <p:nvPr/>
        </p:nvPicPr>
        <p:blipFill>
          <a:blip r:embed="rId4" cstate="print"/>
          <a:srcRect/>
          <a:stretch>
            <a:fillRect/>
          </a:stretch>
        </p:blipFill>
        <p:spPr bwMode="auto">
          <a:xfrm>
            <a:off x="-11944" y="5006453"/>
            <a:ext cx="3857612" cy="2488160"/>
          </a:xfrm>
          <a:prstGeom prst="rect">
            <a:avLst/>
          </a:prstGeom>
          <a:noFill/>
        </p:spPr>
      </p:pic>
      <p:sp>
        <p:nvSpPr>
          <p:cNvPr id="14" name="Text 4"/>
          <p:cNvSpPr txBox="1"/>
          <p:nvPr/>
        </p:nvSpPr>
        <p:spPr>
          <a:xfrm>
            <a:off x="3761720" y="4320731"/>
            <a:ext cx="6480730" cy="87440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rtlCol="0">
            <a:spAutoFit/>
          </a:bodyPr>
          <a:lstStyle/>
          <a:p>
            <a:pPr lvl="0">
              <a:lnSpc>
                <a:spcPct val="114999"/>
              </a:lnSpc>
            </a:pPr>
            <a:r>
              <a:rPr lang="fr-FR" sz="5400" b="1" dirty="0" smtClean="0">
                <a:solidFill>
                  <a:srgbClr val="FF0000"/>
                </a:solidFill>
                <a:latin typeface="Arial" charset="0"/>
                <a:cs typeface="Arial" charset="0"/>
              </a:rPr>
              <a:t>XXX</a:t>
            </a:r>
            <a:endParaRPr lang="fr-FR" sz="5400" b="1" dirty="0" smtClean="0">
              <a:latin typeface="Arial" charset="0"/>
              <a:cs typeface="Arial" charset="0"/>
            </a:endParaRPr>
          </a:p>
        </p:txBody>
      </p:sp>
      <p:sp>
        <p:nvSpPr>
          <p:cNvPr id="11" name="Text 4"/>
          <p:cNvSpPr txBox="1"/>
          <p:nvPr/>
        </p:nvSpPr>
        <p:spPr>
          <a:xfrm>
            <a:off x="3833738" y="5580431"/>
            <a:ext cx="5400600" cy="64767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rtlCol="0">
            <a:spAutoFit/>
          </a:bodyPr>
          <a:lstStyle/>
          <a:p>
            <a:pPr lvl="0">
              <a:lnSpc>
                <a:spcPct val="114999"/>
              </a:lnSpc>
            </a:pPr>
            <a:r>
              <a:rPr lang="fr-FR" sz="4000" b="1" dirty="0" smtClean="0">
                <a:latin typeface="Arial" charset="0"/>
                <a:cs typeface="Arial" charset="0"/>
              </a:rPr>
              <a:t>XXX</a:t>
            </a:r>
            <a:endParaRPr sz="2600" dirty="0">
              <a:latin typeface="Arial" charset="0"/>
              <a:cs typeface="Arial" charset="0"/>
            </a:endParaRPr>
          </a:p>
        </p:txBody>
      </p:sp>
      <p:pic>
        <p:nvPicPr>
          <p:cNvPr id="10" name="Picture 7"/>
          <p:cNvPicPr>
            <a:picLocks noChangeAspect="1"/>
          </p:cNvPicPr>
          <p:nvPr/>
        </p:nvPicPr>
        <p:blipFill rotWithShape="1">
          <a:blip r:embed="rId5" cstate="email">
            <a:extLst>
              <a:ext uri="{28A0092B-C50C-407E-A947-70E740481C1C}">
                <a14:useLocalDpi xmlns:a14="http://schemas.microsoft.com/office/drawing/2010/main" xmlns="" val="0"/>
              </a:ext>
            </a:extLst>
          </a:blip>
          <a:srcRect l="13878" b="38811"/>
          <a:stretch/>
        </p:blipFill>
        <p:spPr>
          <a:xfrm>
            <a:off x="168345" y="-134809"/>
            <a:ext cx="2513045" cy="4078555"/>
          </a:xfrm>
          <a:prstGeom prst="rect">
            <a:avLst/>
          </a:prstGeom>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0" name="Image 40"/>
          <p:cNvPicPr>
            <a:picLocks/>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7977" y="7687"/>
            <a:ext cx="10692000" cy="7560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1" name="Text 41"/>
          <p:cNvSpPr txBox="1"/>
          <p:nvPr/>
        </p:nvSpPr>
        <p:spPr>
          <a:xfrm>
            <a:off x="89322" y="126985"/>
            <a:ext cx="10512000" cy="4210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rtlCol="0" anchor="ctr" anchorCtr="0">
            <a:spAutoFit/>
          </a:bodyPr>
          <a:lstStyle/>
          <a:p>
            <a:pPr lvl="0">
              <a:lnSpc>
                <a:spcPct val="114999"/>
              </a:lnSpc>
            </a:pPr>
            <a:r>
              <a:rPr lang="fr-FR" sz="2600" b="1" dirty="0" smtClean="0">
                <a:solidFill>
                  <a:srgbClr val="FFCE00"/>
                </a:solidFill>
                <a:latin typeface="Arial" charset="0"/>
                <a:cs typeface="Arial" charset="0"/>
              </a:rPr>
              <a:t>1. Introduction</a:t>
            </a:r>
            <a:endParaRPr sz="2600" dirty="0">
              <a:solidFill>
                <a:srgbClr val="FFCE00"/>
              </a:solidFill>
              <a:latin typeface="Arial" charset="0"/>
              <a:cs typeface="Arial" charset="0"/>
            </a:endParaRPr>
          </a:p>
        </p:txBody>
      </p:sp>
      <p:sp>
        <p:nvSpPr>
          <p:cNvPr id="62" name="Text 32"/>
          <p:cNvSpPr txBox="1"/>
          <p:nvPr/>
        </p:nvSpPr>
        <p:spPr>
          <a:xfrm>
            <a:off x="9162330" y="1112437"/>
            <a:ext cx="1260000" cy="25904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rtlCol="0" anchor="ctr" anchorCtr="0">
            <a:spAutoFit/>
          </a:bodyPr>
          <a:lstStyle/>
          <a:p>
            <a:pPr lvl="0" algn="ctr">
              <a:lnSpc>
                <a:spcPct val="114999"/>
              </a:lnSpc>
            </a:pPr>
            <a:r>
              <a:rPr lang="fr-FR" sz="1600" b="1" dirty="0" smtClean="0">
                <a:solidFill>
                  <a:srgbClr val="FFCE00"/>
                </a:solidFill>
                <a:latin typeface="Arial" charset="0"/>
                <a:cs typeface="Arial" charset="0"/>
              </a:rPr>
              <a:t>Introduction</a:t>
            </a:r>
            <a:endParaRPr sz="1500" dirty="0">
              <a:latin typeface="Arial" charset="0"/>
              <a:cs typeface="Arial" charset="0"/>
            </a:endParaRPr>
          </a:p>
        </p:txBody>
      </p:sp>
      <p:sp>
        <p:nvSpPr>
          <p:cNvPr id="15" name="Text 11"/>
          <p:cNvSpPr txBox="1"/>
          <p:nvPr/>
        </p:nvSpPr>
        <p:spPr>
          <a:xfrm>
            <a:off x="9216001" y="3825407"/>
            <a:ext cx="1260000" cy="242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rtlCol="0" anchor="ctr" anchorCtr="0">
            <a:spAutoFit/>
          </a:bodyPr>
          <a:lstStyle/>
          <a:p>
            <a:pPr algn="ctr">
              <a:lnSpc>
                <a:spcPct val="114999"/>
              </a:lnSpc>
            </a:pPr>
            <a:r>
              <a:rPr lang="fr-FR" sz="1500" b="1" dirty="0" smtClean="0">
                <a:solidFill>
                  <a:srgbClr val="CFCFC4"/>
                </a:solidFill>
                <a:latin typeface="Arial" charset="0"/>
                <a:cs typeface="Arial" charset="0"/>
              </a:rPr>
              <a:t>Docker Hub</a:t>
            </a:r>
          </a:p>
        </p:txBody>
      </p:sp>
      <p:sp>
        <p:nvSpPr>
          <p:cNvPr id="16" name="Text 16"/>
          <p:cNvSpPr txBox="1"/>
          <p:nvPr/>
        </p:nvSpPr>
        <p:spPr>
          <a:xfrm>
            <a:off x="9216001" y="6387781"/>
            <a:ext cx="1260000" cy="5083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rtlCol="0" anchor="ctr" anchorCtr="0">
            <a:spAutoFit/>
          </a:bodyPr>
          <a:lstStyle/>
          <a:p>
            <a:pPr algn="ctr">
              <a:lnSpc>
                <a:spcPct val="114999"/>
              </a:lnSpc>
            </a:pPr>
            <a:r>
              <a:rPr lang="fr-FR" sz="1500" b="1" dirty="0" smtClean="0">
                <a:solidFill>
                  <a:srgbClr val="CFCFC4"/>
                </a:solidFill>
                <a:latin typeface="Arial" charset="0"/>
                <a:cs typeface="Arial" charset="0"/>
              </a:rPr>
              <a:t>Docker compose</a:t>
            </a:r>
            <a:endParaRPr lang="fr-FR" sz="1500" dirty="0" smtClean="0">
              <a:latin typeface="Arial" charset="0"/>
              <a:cs typeface="Arial" charset="0"/>
            </a:endParaRPr>
          </a:p>
        </p:txBody>
      </p:sp>
      <p:sp>
        <p:nvSpPr>
          <p:cNvPr id="17" name="Text 18"/>
          <p:cNvSpPr txBox="1"/>
          <p:nvPr/>
        </p:nvSpPr>
        <p:spPr>
          <a:xfrm>
            <a:off x="9216001" y="2324684"/>
            <a:ext cx="1260000" cy="5083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rtlCol="0" anchor="ctr" anchorCtr="0">
            <a:spAutoFit/>
          </a:bodyPr>
          <a:lstStyle/>
          <a:p>
            <a:pPr algn="ctr">
              <a:lnSpc>
                <a:spcPct val="114999"/>
              </a:lnSpc>
            </a:pPr>
            <a:r>
              <a:rPr lang="fr-FR" sz="1500" b="1" dirty="0" smtClean="0">
                <a:solidFill>
                  <a:srgbClr val="CFCFC4"/>
                </a:solidFill>
                <a:latin typeface="Arial" charset="0"/>
                <a:cs typeface="Arial" charset="0"/>
              </a:rPr>
              <a:t>Créer un conteneur</a:t>
            </a:r>
            <a:endParaRPr lang="fr-FR" sz="1500" dirty="0" smtClean="0">
              <a:latin typeface="Arial" charset="0"/>
              <a:cs typeface="Arial" charset="0"/>
            </a:endParaRPr>
          </a:p>
        </p:txBody>
      </p:sp>
      <p:sp>
        <p:nvSpPr>
          <p:cNvPr id="18" name="Text 19"/>
          <p:cNvSpPr txBox="1"/>
          <p:nvPr/>
        </p:nvSpPr>
        <p:spPr>
          <a:xfrm>
            <a:off x="9216001" y="5157411"/>
            <a:ext cx="1260000" cy="242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rtlCol="0" anchor="ctr" anchorCtr="0">
            <a:spAutoFit/>
          </a:bodyPr>
          <a:lstStyle/>
          <a:p>
            <a:pPr lvl="0" algn="ctr">
              <a:lnSpc>
                <a:spcPct val="114999"/>
              </a:lnSpc>
            </a:pPr>
            <a:r>
              <a:rPr lang="fr-FR" sz="1500" b="1" dirty="0" err="1" smtClean="0">
                <a:solidFill>
                  <a:srgbClr val="CFCFC4"/>
                </a:solidFill>
                <a:latin typeface="Arial" charset="0"/>
                <a:cs typeface="Arial" charset="0"/>
              </a:rPr>
              <a:t>Dockerfile</a:t>
            </a:r>
            <a:endParaRPr sz="1500" dirty="0">
              <a:latin typeface="Arial" charset="0"/>
              <a:cs typeface="Arial" charset="0"/>
            </a:endParaRPr>
          </a:p>
        </p:txBody>
      </p:sp>
      <p:sp>
        <p:nvSpPr>
          <p:cNvPr id="9" name="ZoneTexte 8"/>
          <p:cNvSpPr txBox="1"/>
          <p:nvPr/>
        </p:nvSpPr>
        <p:spPr>
          <a:xfrm>
            <a:off x="521370" y="1403573"/>
            <a:ext cx="7416824" cy="3416320"/>
          </a:xfrm>
          <a:prstGeom prst="rect">
            <a:avLst/>
          </a:prstGeom>
          <a:noFill/>
        </p:spPr>
        <p:txBody>
          <a:bodyPr wrap="square" rtlCol="0">
            <a:spAutoFit/>
          </a:bodyPr>
          <a:lstStyle/>
          <a:p>
            <a:r>
              <a:rPr lang="fr-FR" dirty="0" smtClean="0"/>
              <a:t>VM</a:t>
            </a:r>
          </a:p>
          <a:p>
            <a:endParaRPr lang="fr-FR" dirty="0" smtClean="0"/>
          </a:p>
          <a:p>
            <a:r>
              <a:rPr lang="fr-FR" dirty="0" smtClean="0"/>
              <a:t>nos applications ont besoin de plus en plus de dépendances et en plus de ça elles ont besoin de fonctionner sur plusieurs machines. </a:t>
            </a:r>
          </a:p>
          <a:p>
            <a:endParaRPr lang="fr-FR" dirty="0" smtClean="0"/>
          </a:p>
          <a:p>
            <a:r>
              <a:rPr lang="fr-FR" dirty="0" smtClean="0"/>
              <a:t>La solution pour simplifier la tâche est alors d'utiliser des machines virtuelles.</a:t>
            </a:r>
          </a:p>
          <a:p>
            <a:endParaRPr lang="fr-FR" dirty="0" smtClean="0"/>
          </a:p>
          <a:p>
            <a:r>
              <a:rPr lang="fr-FR" dirty="0" smtClean="0"/>
              <a:t>la </a:t>
            </a:r>
            <a:r>
              <a:rPr lang="fr-FR" dirty="0" err="1" smtClean="0"/>
              <a:t>virtualisation</a:t>
            </a:r>
            <a:r>
              <a:rPr lang="fr-FR" dirty="0" smtClean="0"/>
              <a:t> a un coût:</a:t>
            </a:r>
          </a:p>
          <a:p>
            <a:r>
              <a:rPr lang="fr-FR" dirty="0" smtClean="0"/>
              <a:t>Chaque machine virtuelle va inclure notre application, les librairies nécessaires et un système d'exploitation entier. Il en résulte une augmentation de la taille de chaque machine virtuelle, ce qui limite le nombre de VM qu'un serveur peut héberger.</a:t>
            </a: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0" name="Image 40"/>
          <p:cNvPicPr>
            <a:picLocks/>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7977" y="7687"/>
            <a:ext cx="10692000" cy="7560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1" name="Text 41"/>
          <p:cNvSpPr txBox="1"/>
          <p:nvPr/>
        </p:nvSpPr>
        <p:spPr>
          <a:xfrm>
            <a:off x="89322" y="126985"/>
            <a:ext cx="10512000" cy="4210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rtlCol="0" anchor="ctr" anchorCtr="0">
            <a:spAutoFit/>
          </a:bodyPr>
          <a:lstStyle/>
          <a:p>
            <a:pPr lvl="0">
              <a:lnSpc>
                <a:spcPct val="114999"/>
              </a:lnSpc>
            </a:pPr>
            <a:r>
              <a:rPr lang="fr-FR" sz="2600" b="1" dirty="0" smtClean="0">
                <a:solidFill>
                  <a:srgbClr val="FFCE00"/>
                </a:solidFill>
                <a:latin typeface="Arial" charset="0"/>
                <a:cs typeface="Arial" charset="0"/>
              </a:rPr>
              <a:t>1. Introduction</a:t>
            </a:r>
            <a:endParaRPr sz="2600" dirty="0">
              <a:solidFill>
                <a:srgbClr val="FFCE00"/>
              </a:solidFill>
              <a:latin typeface="Arial" charset="0"/>
              <a:cs typeface="Arial" charset="0"/>
            </a:endParaRPr>
          </a:p>
        </p:txBody>
      </p:sp>
      <p:sp>
        <p:nvSpPr>
          <p:cNvPr id="62" name="Text 32"/>
          <p:cNvSpPr txBox="1"/>
          <p:nvPr/>
        </p:nvSpPr>
        <p:spPr>
          <a:xfrm>
            <a:off x="9162330" y="1112437"/>
            <a:ext cx="1260000" cy="25904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rtlCol="0" anchor="ctr" anchorCtr="0">
            <a:spAutoFit/>
          </a:bodyPr>
          <a:lstStyle/>
          <a:p>
            <a:pPr lvl="0" algn="ctr">
              <a:lnSpc>
                <a:spcPct val="114999"/>
              </a:lnSpc>
            </a:pPr>
            <a:r>
              <a:rPr lang="fr-FR" sz="1600" b="1" dirty="0" smtClean="0">
                <a:solidFill>
                  <a:srgbClr val="FFCE00"/>
                </a:solidFill>
                <a:latin typeface="Arial" charset="0"/>
                <a:cs typeface="Arial" charset="0"/>
              </a:rPr>
              <a:t>Introduction</a:t>
            </a:r>
            <a:endParaRPr sz="1500" dirty="0">
              <a:latin typeface="Arial" charset="0"/>
              <a:cs typeface="Arial" charset="0"/>
            </a:endParaRPr>
          </a:p>
        </p:txBody>
      </p:sp>
      <p:sp>
        <p:nvSpPr>
          <p:cNvPr id="15" name="Text 11"/>
          <p:cNvSpPr txBox="1"/>
          <p:nvPr/>
        </p:nvSpPr>
        <p:spPr>
          <a:xfrm>
            <a:off x="9216001" y="3825407"/>
            <a:ext cx="1260000" cy="242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rtlCol="0" anchor="ctr" anchorCtr="0">
            <a:spAutoFit/>
          </a:bodyPr>
          <a:lstStyle/>
          <a:p>
            <a:pPr algn="ctr">
              <a:lnSpc>
                <a:spcPct val="114999"/>
              </a:lnSpc>
            </a:pPr>
            <a:r>
              <a:rPr lang="fr-FR" sz="1500" b="1" dirty="0" smtClean="0">
                <a:solidFill>
                  <a:srgbClr val="CFCFC4"/>
                </a:solidFill>
                <a:latin typeface="Arial" charset="0"/>
                <a:cs typeface="Arial" charset="0"/>
              </a:rPr>
              <a:t>Docker Hub</a:t>
            </a:r>
          </a:p>
        </p:txBody>
      </p:sp>
      <p:sp>
        <p:nvSpPr>
          <p:cNvPr id="16" name="Text 16"/>
          <p:cNvSpPr txBox="1"/>
          <p:nvPr/>
        </p:nvSpPr>
        <p:spPr>
          <a:xfrm>
            <a:off x="9216001" y="6387781"/>
            <a:ext cx="1260000" cy="5083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rtlCol="0" anchor="ctr" anchorCtr="0">
            <a:spAutoFit/>
          </a:bodyPr>
          <a:lstStyle/>
          <a:p>
            <a:pPr algn="ctr">
              <a:lnSpc>
                <a:spcPct val="114999"/>
              </a:lnSpc>
            </a:pPr>
            <a:r>
              <a:rPr lang="fr-FR" sz="1500" b="1" dirty="0" smtClean="0">
                <a:solidFill>
                  <a:srgbClr val="CFCFC4"/>
                </a:solidFill>
                <a:latin typeface="Arial" charset="0"/>
                <a:cs typeface="Arial" charset="0"/>
              </a:rPr>
              <a:t>Docker compose</a:t>
            </a:r>
            <a:endParaRPr lang="fr-FR" sz="1500" dirty="0" smtClean="0">
              <a:latin typeface="Arial" charset="0"/>
              <a:cs typeface="Arial" charset="0"/>
            </a:endParaRPr>
          </a:p>
        </p:txBody>
      </p:sp>
      <p:sp>
        <p:nvSpPr>
          <p:cNvPr id="17" name="Text 18"/>
          <p:cNvSpPr txBox="1"/>
          <p:nvPr/>
        </p:nvSpPr>
        <p:spPr>
          <a:xfrm>
            <a:off x="9216001" y="2324684"/>
            <a:ext cx="1260000" cy="5083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rtlCol="0" anchor="ctr" anchorCtr="0">
            <a:spAutoFit/>
          </a:bodyPr>
          <a:lstStyle/>
          <a:p>
            <a:pPr algn="ctr">
              <a:lnSpc>
                <a:spcPct val="114999"/>
              </a:lnSpc>
            </a:pPr>
            <a:r>
              <a:rPr lang="fr-FR" sz="1500" b="1" dirty="0" smtClean="0">
                <a:solidFill>
                  <a:srgbClr val="CFCFC4"/>
                </a:solidFill>
                <a:latin typeface="Arial" charset="0"/>
                <a:cs typeface="Arial" charset="0"/>
              </a:rPr>
              <a:t>Créer un conteneur</a:t>
            </a:r>
            <a:endParaRPr lang="fr-FR" sz="1500" dirty="0" smtClean="0">
              <a:latin typeface="Arial" charset="0"/>
              <a:cs typeface="Arial" charset="0"/>
            </a:endParaRPr>
          </a:p>
        </p:txBody>
      </p:sp>
      <p:sp>
        <p:nvSpPr>
          <p:cNvPr id="18" name="Text 19"/>
          <p:cNvSpPr txBox="1"/>
          <p:nvPr/>
        </p:nvSpPr>
        <p:spPr>
          <a:xfrm>
            <a:off x="9216001" y="5157411"/>
            <a:ext cx="1260000" cy="242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rtlCol="0" anchor="ctr" anchorCtr="0">
            <a:spAutoFit/>
          </a:bodyPr>
          <a:lstStyle/>
          <a:p>
            <a:pPr lvl="0" algn="ctr">
              <a:lnSpc>
                <a:spcPct val="114999"/>
              </a:lnSpc>
            </a:pPr>
            <a:r>
              <a:rPr lang="fr-FR" sz="1500" b="1" dirty="0" err="1" smtClean="0">
                <a:solidFill>
                  <a:srgbClr val="CFCFC4"/>
                </a:solidFill>
                <a:latin typeface="Arial" charset="0"/>
                <a:cs typeface="Arial" charset="0"/>
              </a:rPr>
              <a:t>Dockerfile</a:t>
            </a:r>
            <a:endParaRPr sz="1500" dirty="0">
              <a:latin typeface="Arial" charset="0"/>
              <a:cs typeface="Arial" charset="0"/>
            </a:endParaRPr>
          </a:p>
        </p:txBody>
      </p:sp>
      <p:sp>
        <p:nvSpPr>
          <p:cNvPr id="9" name="ZoneTexte 8"/>
          <p:cNvSpPr txBox="1"/>
          <p:nvPr/>
        </p:nvSpPr>
        <p:spPr>
          <a:xfrm>
            <a:off x="521370" y="1403573"/>
            <a:ext cx="7416824" cy="3970318"/>
          </a:xfrm>
          <a:prstGeom prst="rect">
            <a:avLst/>
          </a:prstGeom>
          <a:noFill/>
        </p:spPr>
        <p:txBody>
          <a:bodyPr wrap="square" rtlCol="0">
            <a:spAutoFit/>
          </a:bodyPr>
          <a:lstStyle/>
          <a:p>
            <a:r>
              <a:rPr lang="fr-FR" dirty="0" smtClean="0"/>
              <a:t>L’idée est de </a:t>
            </a:r>
            <a:r>
              <a:rPr lang="fr-FR" dirty="0" err="1" smtClean="0"/>
              <a:t>virtualiser</a:t>
            </a:r>
            <a:r>
              <a:rPr lang="fr-FR" dirty="0" smtClean="0"/>
              <a:t> les applications sans trop alourdir le système.</a:t>
            </a:r>
          </a:p>
          <a:p>
            <a:endParaRPr lang="fr-FR" dirty="0" smtClean="0"/>
          </a:p>
          <a:p>
            <a:endParaRPr lang="fr-FR" dirty="0" smtClean="0"/>
          </a:p>
          <a:p>
            <a:r>
              <a:rPr lang="fr-FR" dirty="0" smtClean="0"/>
              <a:t>L'idée n'est pas nouvelle : depuis plusieurs années déjà, des systèmes d'exploitation prennent cette fonctionnalité en charge.</a:t>
            </a:r>
          </a:p>
          <a:p>
            <a:endParaRPr lang="fr-FR" dirty="0" smtClean="0"/>
          </a:p>
          <a:p>
            <a:r>
              <a:rPr lang="fr-FR" dirty="0" smtClean="0"/>
              <a:t>Ils supportent plusieurs conteneurs partageant le même noyau et une partie du système hôte. </a:t>
            </a:r>
          </a:p>
          <a:p>
            <a:endParaRPr lang="fr-FR" dirty="0" smtClean="0"/>
          </a:p>
          <a:p>
            <a:r>
              <a:rPr lang="fr-FR" dirty="0" smtClean="0"/>
              <a:t>Le conteneur apporte une </a:t>
            </a:r>
            <a:r>
              <a:rPr lang="fr-FR" dirty="0" err="1" smtClean="0"/>
              <a:t>virtualisation</a:t>
            </a:r>
            <a:r>
              <a:rPr lang="fr-FR" dirty="0" smtClean="0"/>
              <a:t> de l'environnement d'exécution (processeur, </a:t>
            </a:r>
            <a:r>
              <a:rPr lang="fr-FR" dirty="0" smtClean="0">
                <a:hlinkClick r:id="rId3" tooltip="Mémoire vive"/>
              </a:rPr>
              <a:t>mémoire vive</a:t>
            </a:r>
            <a:r>
              <a:rPr lang="fr-FR" dirty="0" smtClean="0"/>
              <a:t>, réseau, système de fichier…).</a:t>
            </a:r>
          </a:p>
          <a:p>
            <a:endParaRPr lang="fr-FR" dirty="0" smtClean="0"/>
          </a:p>
          <a:p>
            <a:endParaRPr lang="fr-FR" dirty="0" smtClean="0"/>
          </a:p>
          <a:p>
            <a:endParaRPr lang="fr-FR" dirty="0"/>
          </a:p>
        </p:txBody>
      </p:sp>
      <p:pic>
        <p:nvPicPr>
          <p:cNvPr id="1026" name="Picture 2" descr="C:\Users\zandolsi\Desktop\Linux_Containers_logo.png"/>
          <p:cNvPicPr>
            <a:picLocks noChangeAspect="1" noChangeArrowheads="1"/>
          </p:cNvPicPr>
          <p:nvPr/>
        </p:nvPicPr>
        <p:blipFill>
          <a:blip r:embed="rId4" cstate="print"/>
          <a:srcRect/>
          <a:stretch>
            <a:fillRect/>
          </a:stretch>
        </p:blipFill>
        <p:spPr bwMode="auto">
          <a:xfrm>
            <a:off x="5489922" y="4355901"/>
            <a:ext cx="3028950" cy="2790825"/>
          </a:xfrm>
          <a:prstGeom prst="rect">
            <a:avLst/>
          </a:prstGeom>
          <a:noFill/>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0" name="Image 40"/>
          <p:cNvPicPr>
            <a:picLocks/>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7977" y="7687"/>
            <a:ext cx="10692000" cy="7560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1" name="Text 41"/>
          <p:cNvSpPr txBox="1"/>
          <p:nvPr/>
        </p:nvSpPr>
        <p:spPr>
          <a:xfrm>
            <a:off x="89322" y="126985"/>
            <a:ext cx="10512000" cy="4210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rtlCol="0" anchor="ctr" anchorCtr="0">
            <a:spAutoFit/>
          </a:bodyPr>
          <a:lstStyle/>
          <a:p>
            <a:pPr lvl="0">
              <a:lnSpc>
                <a:spcPct val="114999"/>
              </a:lnSpc>
            </a:pPr>
            <a:r>
              <a:rPr lang="fr-FR" sz="2600" b="1" dirty="0" smtClean="0">
                <a:solidFill>
                  <a:srgbClr val="FFCE00"/>
                </a:solidFill>
                <a:latin typeface="Arial" charset="0"/>
                <a:cs typeface="Arial" charset="0"/>
              </a:rPr>
              <a:t>1. Introduction</a:t>
            </a:r>
            <a:endParaRPr sz="2600" dirty="0">
              <a:solidFill>
                <a:srgbClr val="FFCE00"/>
              </a:solidFill>
              <a:latin typeface="Arial" charset="0"/>
              <a:cs typeface="Arial" charset="0"/>
            </a:endParaRPr>
          </a:p>
        </p:txBody>
      </p:sp>
      <p:sp>
        <p:nvSpPr>
          <p:cNvPr id="62" name="Text 32"/>
          <p:cNvSpPr txBox="1"/>
          <p:nvPr/>
        </p:nvSpPr>
        <p:spPr>
          <a:xfrm>
            <a:off x="9162330" y="1112437"/>
            <a:ext cx="1260000" cy="25904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rtlCol="0" anchor="ctr" anchorCtr="0">
            <a:spAutoFit/>
          </a:bodyPr>
          <a:lstStyle/>
          <a:p>
            <a:pPr lvl="0" algn="ctr">
              <a:lnSpc>
                <a:spcPct val="114999"/>
              </a:lnSpc>
            </a:pPr>
            <a:r>
              <a:rPr lang="fr-FR" sz="1600" b="1" dirty="0" smtClean="0">
                <a:solidFill>
                  <a:srgbClr val="FFCE00"/>
                </a:solidFill>
                <a:latin typeface="Arial" charset="0"/>
                <a:cs typeface="Arial" charset="0"/>
              </a:rPr>
              <a:t>Introduction</a:t>
            </a:r>
            <a:endParaRPr sz="1500" dirty="0">
              <a:latin typeface="Arial" charset="0"/>
              <a:cs typeface="Arial" charset="0"/>
            </a:endParaRPr>
          </a:p>
        </p:txBody>
      </p:sp>
      <p:sp>
        <p:nvSpPr>
          <p:cNvPr id="15" name="Text 11"/>
          <p:cNvSpPr txBox="1"/>
          <p:nvPr/>
        </p:nvSpPr>
        <p:spPr>
          <a:xfrm>
            <a:off x="9216001" y="3825407"/>
            <a:ext cx="1260000" cy="242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rtlCol="0" anchor="ctr" anchorCtr="0">
            <a:spAutoFit/>
          </a:bodyPr>
          <a:lstStyle/>
          <a:p>
            <a:pPr algn="ctr">
              <a:lnSpc>
                <a:spcPct val="114999"/>
              </a:lnSpc>
            </a:pPr>
            <a:r>
              <a:rPr lang="fr-FR" sz="1500" b="1" dirty="0" smtClean="0">
                <a:solidFill>
                  <a:srgbClr val="CFCFC4"/>
                </a:solidFill>
                <a:latin typeface="Arial" charset="0"/>
                <a:cs typeface="Arial" charset="0"/>
              </a:rPr>
              <a:t>Docker Hub</a:t>
            </a:r>
          </a:p>
        </p:txBody>
      </p:sp>
      <p:sp>
        <p:nvSpPr>
          <p:cNvPr id="16" name="Text 16"/>
          <p:cNvSpPr txBox="1"/>
          <p:nvPr/>
        </p:nvSpPr>
        <p:spPr>
          <a:xfrm>
            <a:off x="9216001" y="6387781"/>
            <a:ext cx="1260000" cy="5083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rtlCol="0" anchor="ctr" anchorCtr="0">
            <a:spAutoFit/>
          </a:bodyPr>
          <a:lstStyle/>
          <a:p>
            <a:pPr algn="ctr">
              <a:lnSpc>
                <a:spcPct val="114999"/>
              </a:lnSpc>
            </a:pPr>
            <a:r>
              <a:rPr lang="fr-FR" sz="1500" b="1" dirty="0" smtClean="0">
                <a:solidFill>
                  <a:srgbClr val="CFCFC4"/>
                </a:solidFill>
                <a:latin typeface="Arial" charset="0"/>
                <a:cs typeface="Arial" charset="0"/>
              </a:rPr>
              <a:t>Docker compose</a:t>
            </a:r>
            <a:endParaRPr lang="fr-FR" sz="1500" dirty="0" smtClean="0">
              <a:latin typeface="Arial" charset="0"/>
              <a:cs typeface="Arial" charset="0"/>
            </a:endParaRPr>
          </a:p>
        </p:txBody>
      </p:sp>
      <p:sp>
        <p:nvSpPr>
          <p:cNvPr id="17" name="Text 18"/>
          <p:cNvSpPr txBox="1"/>
          <p:nvPr/>
        </p:nvSpPr>
        <p:spPr>
          <a:xfrm>
            <a:off x="9216001" y="2324684"/>
            <a:ext cx="1260000" cy="5083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rtlCol="0" anchor="ctr" anchorCtr="0">
            <a:spAutoFit/>
          </a:bodyPr>
          <a:lstStyle/>
          <a:p>
            <a:pPr algn="ctr">
              <a:lnSpc>
                <a:spcPct val="114999"/>
              </a:lnSpc>
            </a:pPr>
            <a:r>
              <a:rPr lang="fr-FR" sz="1500" b="1" dirty="0" smtClean="0">
                <a:solidFill>
                  <a:srgbClr val="CFCFC4"/>
                </a:solidFill>
                <a:latin typeface="Arial" charset="0"/>
                <a:cs typeface="Arial" charset="0"/>
              </a:rPr>
              <a:t>Créer un conteneur</a:t>
            </a:r>
            <a:endParaRPr lang="fr-FR" sz="1500" dirty="0" smtClean="0">
              <a:latin typeface="Arial" charset="0"/>
              <a:cs typeface="Arial" charset="0"/>
            </a:endParaRPr>
          </a:p>
        </p:txBody>
      </p:sp>
      <p:sp>
        <p:nvSpPr>
          <p:cNvPr id="18" name="Text 19"/>
          <p:cNvSpPr txBox="1"/>
          <p:nvPr/>
        </p:nvSpPr>
        <p:spPr>
          <a:xfrm>
            <a:off x="9216001" y="5157411"/>
            <a:ext cx="1260000" cy="242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rtlCol="0" anchor="ctr" anchorCtr="0">
            <a:spAutoFit/>
          </a:bodyPr>
          <a:lstStyle/>
          <a:p>
            <a:pPr lvl="0" algn="ctr">
              <a:lnSpc>
                <a:spcPct val="114999"/>
              </a:lnSpc>
            </a:pPr>
            <a:r>
              <a:rPr lang="fr-FR" sz="1500" b="1" dirty="0" err="1" smtClean="0">
                <a:solidFill>
                  <a:srgbClr val="CFCFC4"/>
                </a:solidFill>
                <a:latin typeface="Arial" charset="0"/>
                <a:cs typeface="Arial" charset="0"/>
              </a:rPr>
              <a:t>Dockerfile</a:t>
            </a:r>
            <a:endParaRPr sz="1500" dirty="0">
              <a:latin typeface="Arial" charset="0"/>
              <a:cs typeface="Arial" charset="0"/>
            </a:endParaRPr>
          </a:p>
        </p:txBody>
      </p:sp>
      <p:sp>
        <p:nvSpPr>
          <p:cNvPr id="9" name="ZoneTexte 8"/>
          <p:cNvSpPr txBox="1"/>
          <p:nvPr/>
        </p:nvSpPr>
        <p:spPr>
          <a:xfrm>
            <a:off x="521370" y="1403573"/>
            <a:ext cx="7416824" cy="2308324"/>
          </a:xfrm>
          <a:prstGeom prst="rect">
            <a:avLst/>
          </a:prstGeom>
          <a:noFill/>
        </p:spPr>
        <p:txBody>
          <a:bodyPr wrap="square" rtlCol="0">
            <a:spAutoFit/>
          </a:bodyPr>
          <a:lstStyle/>
          <a:p>
            <a:r>
              <a:rPr lang="fr-FR" dirty="0" smtClean="0"/>
              <a:t>Docker :</a:t>
            </a:r>
          </a:p>
          <a:p>
            <a:r>
              <a:rPr lang="fr-FR" dirty="0" smtClean="0"/>
              <a:t>apporte un environnement d’administration des conteneurs.</a:t>
            </a:r>
          </a:p>
          <a:p>
            <a:r>
              <a:rPr lang="fr-FR" dirty="0" smtClean="0"/>
              <a:t>La gestion des version des </a:t>
            </a:r>
            <a:r>
              <a:rPr lang="fr-FR" dirty="0" err="1" smtClean="0"/>
              <a:t>contenurs</a:t>
            </a:r>
            <a:endParaRPr lang="fr-FR" dirty="0" smtClean="0"/>
          </a:p>
          <a:p>
            <a:r>
              <a:rPr lang="fr-FR" dirty="0" smtClean="0"/>
              <a:t>Un </a:t>
            </a:r>
            <a:r>
              <a:rPr lang="fr-FR" dirty="0" err="1" smtClean="0"/>
              <a:t>repositroy</a:t>
            </a:r>
            <a:r>
              <a:rPr lang="fr-FR" dirty="0" smtClean="0"/>
              <a:t> pour stocker les images.</a:t>
            </a:r>
          </a:p>
          <a:p>
            <a:r>
              <a:rPr lang="fr-FR" dirty="0" smtClean="0">
                <a:sym typeface="Wingdings" pitchFamily="2" charset="2"/>
              </a:rPr>
              <a:t>Docker est une surcouche des précédentes solutions.</a:t>
            </a:r>
            <a:endParaRPr lang="fr-FR" dirty="0" smtClean="0"/>
          </a:p>
          <a:p>
            <a:endParaRPr lang="fr-FR" dirty="0" smtClean="0"/>
          </a:p>
          <a:p>
            <a:endParaRPr lang="fr-FR" dirty="0" smtClean="0"/>
          </a:p>
          <a:p>
            <a:endParaRPr lang="fr-FR"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0" name="Image 40"/>
          <p:cNvPicPr>
            <a:picLocks/>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7977" y="7687"/>
            <a:ext cx="10692000" cy="7560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1" name="Text 41"/>
          <p:cNvSpPr txBox="1"/>
          <p:nvPr/>
        </p:nvSpPr>
        <p:spPr>
          <a:xfrm>
            <a:off x="89322" y="126985"/>
            <a:ext cx="10512000" cy="4210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rtlCol="0" anchor="ctr" anchorCtr="0">
            <a:spAutoFit/>
          </a:bodyPr>
          <a:lstStyle/>
          <a:p>
            <a:pPr lvl="0">
              <a:lnSpc>
                <a:spcPct val="114999"/>
              </a:lnSpc>
            </a:pPr>
            <a:r>
              <a:rPr lang="fr-FR" sz="2600" b="1" dirty="0" smtClean="0">
                <a:solidFill>
                  <a:srgbClr val="FFCE00"/>
                </a:solidFill>
                <a:latin typeface="Arial" charset="0"/>
                <a:cs typeface="Arial" charset="0"/>
              </a:rPr>
              <a:t>1. Introduction</a:t>
            </a:r>
            <a:endParaRPr sz="2600" dirty="0">
              <a:solidFill>
                <a:srgbClr val="FFCE00"/>
              </a:solidFill>
              <a:latin typeface="Arial" charset="0"/>
              <a:cs typeface="Arial" charset="0"/>
            </a:endParaRPr>
          </a:p>
        </p:txBody>
      </p:sp>
      <p:sp>
        <p:nvSpPr>
          <p:cNvPr id="62" name="Text 32"/>
          <p:cNvSpPr txBox="1"/>
          <p:nvPr/>
        </p:nvSpPr>
        <p:spPr>
          <a:xfrm>
            <a:off x="9162330" y="1112437"/>
            <a:ext cx="1260000" cy="25904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rtlCol="0" anchor="ctr" anchorCtr="0">
            <a:spAutoFit/>
          </a:bodyPr>
          <a:lstStyle/>
          <a:p>
            <a:pPr lvl="0" algn="ctr">
              <a:lnSpc>
                <a:spcPct val="114999"/>
              </a:lnSpc>
            </a:pPr>
            <a:r>
              <a:rPr lang="fr-FR" sz="1600" b="1" dirty="0" smtClean="0">
                <a:solidFill>
                  <a:srgbClr val="FFCE00"/>
                </a:solidFill>
                <a:latin typeface="Arial" charset="0"/>
                <a:cs typeface="Arial" charset="0"/>
              </a:rPr>
              <a:t>Introduction</a:t>
            </a:r>
            <a:endParaRPr sz="1500" dirty="0">
              <a:latin typeface="Arial" charset="0"/>
              <a:cs typeface="Arial" charset="0"/>
            </a:endParaRPr>
          </a:p>
        </p:txBody>
      </p:sp>
      <p:sp>
        <p:nvSpPr>
          <p:cNvPr id="15" name="Text 11"/>
          <p:cNvSpPr txBox="1"/>
          <p:nvPr/>
        </p:nvSpPr>
        <p:spPr>
          <a:xfrm>
            <a:off x="9216001" y="3825407"/>
            <a:ext cx="1260000" cy="242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rtlCol="0" anchor="ctr" anchorCtr="0">
            <a:spAutoFit/>
          </a:bodyPr>
          <a:lstStyle/>
          <a:p>
            <a:pPr lvl="0" algn="ctr">
              <a:lnSpc>
                <a:spcPct val="114999"/>
              </a:lnSpc>
            </a:pPr>
            <a:r>
              <a:rPr lang="fr-FR" sz="1500" b="1" dirty="0" smtClean="0">
                <a:solidFill>
                  <a:srgbClr val="CFCFC4"/>
                </a:solidFill>
                <a:latin typeface="Arial" charset="0"/>
                <a:cs typeface="Arial" charset="0"/>
              </a:rPr>
              <a:t>Docker Hub</a:t>
            </a:r>
          </a:p>
        </p:txBody>
      </p:sp>
      <p:sp>
        <p:nvSpPr>
          <p:cNvPr id="16" name="Text 16"/>
          <p:cNvSpPr txBox="1"/>
          <p:nvPr/>
        </p:nvSpPr>
        <p:spPr>
          <a:xfrm>
            <a:off x="9216001" y="6387781"/>
            <a:ext cx="1260000" cy="5083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rtlCol="0" anchor="ctr" anchorCtr="0">
            <a:spAutoFit/>
          </a:bodyPr>
          <a:lstStyle/>
          <a:p>
            <a:pPr lvl="0" algn="ctr">
              <a:lnSpc>
                <a:spcPct val="114999"/>
              </a:lnSpc>
            </a:pPr>
            <a:r>
              <a:rPr lang="fr-FR" sz="1500" b="1" dirty="0" smtClean="0">
                <a:solidFill>
                  <a:srgbClr val="CFCFC4"/>
                </a:solidFill>
                <a:latin typeface="Arial" charset="0"/>
                <a:cs typeface="Arial" charset="0"/>
              </a:rPr>
              <a:t>Docker compose</a:t>
            </a:r>
            <a:endParaRPr sz="1500" dirty="0">
              <a:latin typeface="Arial" charset="0"/>
              <a:cs typeface="Arial" charset="0"/>
            </a:endParaRPr>
          </a:p>
        </p:txBody>
      </p:sp>
      <p:sp>
        <p:nvSpPr>
          <p:cNvPr id="17" name="Text 18"/>
          <p:cNvSpPr txBox="1"/>
          <p:nvPr/>
        </p:nvSpPr>
        <p:spPr>
          <a:xfrm>
            <a:off x="9216001" y="2324684"/>
            <a:ext cx="1260000" cy="5083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rtlCol="0" anchor="ctr" anchorCtr="0">
            <a:spAutoFit/>
          </a:bodyPr>
          <a:lstStyle/>
          <a:p>
            <a:pPr algn="ctr">
              <a:lnSpc>
                <a:spcPct val="114999"/>
              </a:lnSpc>
            </a:pPr>
            <a:r>
              <a:rPr lang="fr-FR" sz="1500" b="1" dirty="0" smtClean="0">
                <a:solidFill>
                  <a:srgbClr val="CFCFC4"/>
                </a:solidFill>
                <a:latin typeface="Arial" charset="0"/>
                <a:cs typeface="Arial" charset="0"/>
              </a:rPr>
              <a:t>Créer un conteneur</a:t>
            </a:r>
            <a:endParaRPr lang="fr-FR" sz="1500" dirty="0" smtClean="0">
              <a:latin typeface="Arial" charset="0"/>
              <a:cs typeface="Arial" charset="0"/>
            </a:endParaRPr>
          </a:p>
        </p:txBody>
      </p:sp>
      <p:sp>
        <p:nvSpPr>
          <p:cNvPr id="18" name="Text 19"/>
          <p:cNvSpPr txBox="1"/>
          <p:nvPr/>
        </p:nvSpPr>
        <p:spPr>
          <a:xfrm>
            <a:off x="9216001" y="5157411"/>
            <a:ext cx="1260000" cy="242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rtlCol="0" anchor="ctr" anchorCtr="0">
            <a:spAutoFit/>
          </a:bodyPr>
          <a:lstStyle/>
          <a:p>
            <a:pPr lvl="0" algn="ctr">
              <a:lnSpc>
                <a:spcPct val="114999"/>
              </a:lnSpc>
            </a:pPr>
            <a:r>
              <a:rPr lang="fr-FR" sz="1500" b="1" dirty="0" err="1" smtClean="0">
                <a:solidFill>
                  <a:srgbClr val="CFCFC4"/>
                </a:solidFill>
                <a:latin typeface="Arial" charset="0"/>
                <a:cs typeface="Arial" charset="0"/>
              </a:rPr>
              <a:t>Dockerfile</a:t>
            </a:r>
            <a:endParaRPr sz="1500" dirty="0">
              <a:latin typeface="Arial" charset="0"/>
              <a:cs typeface="Arial" charset="0"/>
            </a:endParaRPr>
          </a:p>
        </p:txBody>
      </p:sp>
      <p:sp>
        <p:nvSpPr>
          <p:cNvPr id="9" name="ZoneTexte 8"/>
          <p:cNvSpPr txBox="1"/>
          <p:nvPr/>
        </p:nvSpPr>
        <p:spPr>
          <a:xfrm>
            <a:off x="521370" y="1403573"/>
            <a:ext cx="7416824" cy="2308324"/>
          </a:xfrm>
          <a:prstGeom prst="rect">
            <a:avLst/>
          </a:prstGeom>
          <a:noFill/>
        </p:spPr>
        <p:txBody>
          <a:bodyPr wrap="square" rtlCol="0">
            <a:spAutoFit/>
          </a:bodyPr>
          <a:lstStyle/>
          <a:p>
            <a:r>
              <a:rPr lang="fr-FR" dirty="0" smtClean="0"/>
              <a:t>Résumé:</a:t>
            </a:r>
          </a:p>
          <a:p>
            <a:r>
              <a:rPr lang="fr-FR" dirty="0" smtClean="0"/>
              <a:t>Docker est une solution de </a:t>
            </a:r>
            <a:r>
              <a:rPr lang="fr-FR" dirty="0" err="1" smtClean="0"/>
              <a:t>virtualisation</a:t>
            </a:r>
            <a:r>
              <a:rPr lang="fr-FR" dirty="0" smtClean="0"/>
              <a:t> légère basée sur des conteneurs.</a:t>
            </a:r>
          </a:p>
          <a:p>
            <a:endParaRPr lang="fr-FR" dirty="0" smtClean="0"/>
          </a:p>
          <a:p>
            <a:r>
              <a:rPr lang="fr-FR" dirty="0" smtClean="0"/>
              <a:t>Un conteneur est un environnement d’exécution isolé qui utilise le même noyau de la machine hôte.</a:t>
            </a:r>
          </a:p>
          <a:p>
            <a:endParaRPr lang="fr-FR" dirty="0" smtClean="0"/>
          </a:p>
          <a:p>
            <a:endParaRPr lang="fr-FR" dirty="0" smtClean="0"/>
          </a:p>
          <a:p>
            <a:endParaRPr lang="fr-FR"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0" name="Image 40"/>
          <p:cNvPicPr>
            <a:picLocks/>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7977" y="7687"/>
            <a:ext cx="10692000" cy="7560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1" name="Text 41"/>
          <p:cNvSpPr txBox="1"/>
          <p:nvPr/>
        </p:nvSpPr>
        <p:spPr>
          <a:xfrm>
            <a:off x="89322" y="126985"/>
            <a:ext cx="10512000" cy="4210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rtlCol="0" anchor="ctr" anchorCtr="0">
            <a:spAutoFit/>
          </a:bodyPr>
          <a:lstStyle/>
          <a:p>
            <a:pPr lvl="0">
              <a:lnSpc>
                <a:spcPct val="114999"/>
              </a:lnSpc>
            </a:pPr>
            <a:r>
              <a:rPr lang="fr-FR" sz="2600" b="1" dirty="0" smtClean="0">
                <a:solidFill>
                  <a:srgbClr val="FFCE00"/>
                </a:solidFill>
                <a:latin typeface="Arial" charset="0"/>
                <a:cs typeface="Arial" charset="0"/>
              </a:rPr>
              <a:t>1. Introduction</a:t>
            </a:r>
            <a:endParaRPr sz="2600" dirty="0">
              <a:solidFill>
                <a:srgbClr val="FFCE00"/>
              </a:solidFill>
              <a:latin typeface="Arial" charset="0"/>
              <a:cs typeface="Arial" charset="0"/>
            </a:endParaRPr>
          </a:p>
        </p:txBody>
      </p:sp>
      <p:sp>
        <p:nvSpPr>
          <p:cNvPr id="62" name="Text 32"/>
          <p:cNvSpPr txBox="1"/>
          <p:nvPr/>
        </p:nvSpPr>
        <p:spPr>
          <a:xfrm>
            <a:off x="9162330" y="1112437"/>
            <a:ext cx="1260000" cy="25904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rtlCol="0" anchor="ctr" anchorCtr="0">
            <a:spAutoFit/>
          </a:bodyPr>
          <a:lstStyle/>
          <a:p>
            <a:pPr lvl="0" algn="ctr">
              <a:lnSpc>
                <a:spcPct val="114999"/>
              </a:lnSpc>
            </a:pPr>
            <a:r>
              <a:rPr lang="fr-FR" sz="1600" b="1" dirty="0" smtClean="0">
                <a:solidFill>
                  <a:srgbClr val="FFCE00"/>
                </a:solidFill>
                <a:latin typeface="Arial" charset="0"/>
                <a:cs typeface="Arial" charset="0"/>
              </a:rPr>
              <a:t>Introduction</a:t>
            </a:r>
            <a:endParaRPr sz="1500" dirty="0">
              <a:latin typeface="Arial" charset="0"/>
              <a:cs typeface="Arial" charset="0"/>
            </a:endParaRPr>
          </a:p>
        </p:txBody>
      </p:sp>
      <p:sp>
        <p:nvSpPr>
          <p:cNvPr id="15" name="Text 11"/>
          <p:cNvSpPr txBox="1"/>
          <p:nvPr/>
        </p:nvSpPr>
        <p:spPr>
          <a:xfrm>
            <a:off x="9216001" y="3825407"/>
            <a:ext cx="1260000" cy="242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rtlCol="0" anchor="ctr" anchorCtr="0">
            <a:spAutoFit/>
          </a:bodyPr>
          <a:lstStyle/>
          <a:p>
            <a:pPr lvl="0" algn="ctr">
              <a:lnSpc>
                <a:spcPct val="114999"/>
              </a:lnSpc>
            </a:pPr>
            <a:r>
              <a:rPr lang="fr-FR" sz="1500" b="1" dirty="0" smtClean="0">
                <a:solidFill>
                  <a:srgbClr val="CFCFC4"/>
                </a:solidFill>
                <a:latin typeface="Arial" charset="0"/>
                <a:cs typeface="Arial" charset="0"/>
              </a:rPr>
              <a:t>Docker Hub</a:t>
            </a:r>
          </a:p>
        </p:txBody>
      </p:sp>
      <p:sp>
        <p:nvSpPr>
          <p:cNvPr id="16" name="Text 16"/>
          <p:cNvSpPr txBox="1"/>
          <p:nvPr/>
        </p:nvSpPr>
        <p:spPr>
          <a:xfrm>
            <a:off x="9216001" y="6387781"/>
            <a:ext cx="1260000" cy="5083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rtlCol="0" anchor="ctr" anchorCtr="0">
            <a:spAutoFit/>
          </a:bodyPr>
          <a:lstStyle/>
          <a:p>
            <a:pPr lvl="0" algn="ctr">
              <a:lnSpc>
                <a:spcPct val="114999"/>
              </a:lnSpc>
            </a:pPr>
            <a:r>
              <a:rPr lang="fr-FR" sz="1500" b="1" dirty="0" smtClean="0">
                <a:solidFill>
                  <a:srgbClr val="CFCFC4"/>
                </a:solidFill>
                <a:latin typeface="Arial" charset="0"/>
                <a:cs typeface="Arial" charset="0"/>
              </a:rPr>
              <a:t>Docker compose</a:t>
            </a:r>
            <a:endParaRPr sz="1500" dirty="0">
              <a:latin typeface="Arial" charset="0"/>
              <a:cs typeface="Arial" charset="0"/>
            </a:endParaRPr>
          </a:p>
        </p:txBody>
      </p:sp>
      <p:sp>
        <p:nvSpPr>
          <p:cNvPr id="17" name="Text 18"/>
          <p:cNvSpPr txBox="1"/>
          <p:nvPr/>
        </p:nvSpPr>
        <p:spPr>
          <a:xfrm>
            <a:off x="9216001" y="2324684"/>
            <a:ext cx="1260000" cy="5083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rtlCol="0" anchor="ctr" anchorCtr="0">
            <a:spAutoFit/>
          </a:bodyPr>
          <a:lstStyle/>
          <a:p>
            <a:pPr algn="ctr">
              <a:lnSpc>
                <a:spcPct val="114999"/>
              </a:lnSpc>
            </a:pPr>
            <a:r>
              <a:rPr lang="fr-FR" sz="1500" b="1" dirty="0" smtClean="0">
                <a:solidFill>
                  <a:srgbClr val="CFCFC4"/>
                </a:solidFill>
                <a:latin typeface="Arial" charset="0"/>
                <a:cs typeface="Arial" charset="0"/>
              </a:rPr>
              <a:t>Créer un conteneur</a:t>
            </a:r>
            <a:endParaRPr lang="fr-FR" sz="1500" dirty="0" smtClean="0">
              <a:latin typeface="Arial" charset="0"/>
              <a:cs typeface="Arial" charset="0"/>
            </a:endParaRPr>
          </a:p>
        </p:txBody>
      </p:sp>
      <p:sp>
        <p:nvSpPr>
          <p:cNvPr id="18" name="Text 19"/>
          <p:cNvSpPr txBox="1"/>
          <p:nvPr/>
        </p:nvSpPr>
        <p:spPr>
          <a:xfrm>
            <a:off x="9216001" y="5157411"/>
            <a:ext cx="1260000" cy="242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rtlCol="0" anchor="ctr" anchorCtr="0">
            <a:spAutoFit/>
          </a:bodyPr>
          <a:lstStyle/>
          <a:p>
            <a:pPr lvl="0" algn="ctr">
              <a:lnSpc>
                <a:spcPct val="114999"/>
              </a:lnSpc>
            </a:pPr>
            <a:r>
              <a:rPr lang="fr-FR" sz="1500" b="1" dirty="0" err="1" smtClean="0">
                <a:solidFill>
                  <a:srgbClr val="CFCFC4"/>
                </a:solidFill>
                <a:latin typeface="Arial" charset="0"/>
                <a:cs typeface="Arial" charset="0"/>
              </a:rPr>
              <a:t>Dockerfile</a:t>
            </a:r>
            <a:endParaRPr sz="1500" dirty="0">
              <a:latin typeface="Arial" charset="0"/>
              <a:cs typeface="Arial" charset="0"/>
            </a:endParaRPr>
          </a:p>
        </p:txBody>
      </p:sp>
      <p:sp>
        <p:nvSpPr>
          <p:cNvPr id="9" name="ZoneTexte 8"/>
          <p:cNvSpPr txBox="1"/>
          <p:nvPr/>
        </p:nvSpPr>
        <p:spPr>
          <a:xfrm>
            <a:off x="521370" y="1403573"/>
            <a:ext cx="7416824" cy="3139321"/>
          </a:xfrm>
          <a:prstGeom prst="rect">
            <a:avLst/>
          </a:prstGeom>
          <a:noFill/>
        </p:spPr>
        <p:txBody>
          <a:bodyPr wrap="square" rtlCol="0">
            <a:spAutoFit/>
          </a:bodyPr>
          <a:lstStyle/>
          <a:p>
            <a:r>
              <a:rPr lang="fr-FR" dirty="0" smtClean="0"/>
              <a:t>Technique :</a:t>
            </a:r>
          </a:p>
          <a:p>
            <a:r>
              <a:rPr lang="fr-FR" dirty="0" smtClean="0"/>
              <a:t>Logiciel open-source</a:t>
            </a:r>
          </a:p>
          <a:p>
            <a:endParaRPr lang="fr-FR" dirty="0" smtClean="0"/>
          </a:p>
          <a:p>
            <a:r>
              <a:rPr lang="fr-FR" dirty="0" smtClean="0"/>
              <a:t>Première version</a:t>
            </a:r>
            <a:r>
              <a:rPr lang="fr-FR" dirty="0" smtClean="0">
                <a:hlinkClick r:id="rId3" tooltip="13 mars"/>
              </a:rPr>
              <a:t>13</a:t>
            </a:r>
            <a:r>
              <a:rPr lang="fr-FR" dirty="0" smtClean="0"/>
              <a:t> </a:t>
            </a:r>
            <a:r>
              <a:rPr lang="fr-FR" dirty="0" smtClean="0">
                <a:hlinkClick r:id="rId4" tooltip="Mars 2013"/>
              </a:rPr>
              <a:t>mars</a:t>
            </a:r>
            <a:r>
              <a:rPr lang="fr-FR" dirty="0" smtClean="0"/>
              <a:t> </a:t>
            </a:r>
            <a:r>
              <a:rPr lang="fr-FR" dirty="0" smtClean="0">
                <a:hlinkClick r:id="rId5" tooltip="2013 en informatique"/>
              </a:rPr>
              <a:t>2013</a:t>
            </a:r>
            <a:endParaRPr lang="fr-FR" dirty="0" smtClean="0"/>
          </a:p>
          <a:p>
            <a:endParaRPr lang="fr-FR" dirty="0" smtClean="0"/>
          </a:p>
          <a:p>
            <a:r>
              <a:rPr lang="fr-FR" dirty="0" smtClean="0"/>
              <a:t>Langage GO</a:t>
            </a:r>
          </a:p>
          <a:p>
            <a:endParaRPr lang="fr-FR" dirty="0" smtClean="0"/>
          </a:p>
          <a:p>
            <a:r>
              <a:rPr lang="fr-FR" u="sng" dirty="0" smtClean="0">
                <a:hlinkClick r:id="rId6" tooltip="Développeur"/>
              </a:rPr>
              <a:t>Développeur</a:t>
            </a:r>
            <a:r>
              <a:rPr lang="fr-FR" u="sng" dirty="0" smtClean="0"/>
              <a:t> </a:t>
            </a:r>
            <a:r>
              <a:rPr lang="fr-FR" dirty="0" err="1" smtClean="0">
                <a:hlinkClick r:id="rId7" tooltip="Solomon Hykes"/>
              </a:rPr>
              <a:t>Solomon</a:t>
            </a:r>
            <a:r>
              <a:rPr lang="fr-FR" dirty="0" smtClean="0">
                <a:hlinkClick r:id="rId7" tooltip="Solomon Hykes"/>
              </a:rPr>
              <a:t> </a:t>
            </a:r>
            <a:r>
              <a:rPr lang="fr-FR" dirty="0" err="1" smtClean="0">
                <a:hlinkClick r:id="rId7" tooltip="Solomon Hykes"/>
              </a:rPr>
              <a:t>Hykes</a:t>
            </a:r>
            <a:r>
              <a:rPr lang="fr-FR" dirty="0" smtClean="0"/>
              <a:t>, </a:t>
            </a:r>
          </a:p>
          <a:p>
            <a:endParaRPr lang="fr-FR" dirty="0" smtClean="0"/>
          </a:p>
          <a:p>
            <a:endParaRPr lang="fr-FR" dirty="0" smtClean="0"/>
          </a:p>
          <a:p>
            <a:endParaRPr lang="fr-FR"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63" name="Image 113"/>
          <p:cNvPicPr>
            <a:picLocks/>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1548" y="9529"/>
            <a:ext cx="10692000" cy="7560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14" name="Text 114"/>
          <p:cNvSpPr txBox="1"/>
          <p:nvPr/>
        </p:nvSpPr>
        <p:spPr>
          <a:xfrm>
            <a:off x="90637" y="107429"/>
            <a:ext cx="10151813" cy="46012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rtlCol="0" anchor="ctr" anchorCtr="0">
            <a:spAutoFit/>
          </a:bodyPr>
          <a:lstStyle/>
          <a:p>
            <a:pPr>
              <a:lnSpc>
                <a:spcPct val="114999"/>
              </a:lnSpc>
            </a:pPr>
            <a:r>
              <a:rPr lang="fr-FR" sz="2600" b="1" dirty="0" smtClean="0">
                <a:solidFill>
                  <a:srgbClr val="F38B00"/>
                </a:solidFill>
                <a:latin typeface="Arial" charset="0"/>
                <a:cs typeface="Arial" charset="0"/>
              </a:rPr>
              <a:t>2. Créer un conteneur</a:t>
            </a:r>
            <a:endParaRPr sz="2600" dirty="0">
              <a:latin typeface="Arial" charset="0"/>
              <a:cs typeface="Arial" charset="0"/>
            </a:endParaRPr>
          </a:p>
        </p:txBody>
      </p:sp>
      <p:sp>
        <p:nvSpPr>
          <p:cNvPr id="121" name="Text 121"/>
          <p:cNvSpPr txBox="1"/>
          <p:nvPr/>
        </p:nvSpPr>
        <p:spPr>
          <a:xfrm>
            <a:off x="9162330" y="2332634"/>
            <a:ext cx="1260000" cy="49244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rtlCol="0" anchor="ctr" anchorCtr="0">
            <a:spAutoFit/>
          </a:bodyPr>
          <a:lstStyle/>
          <a:p>
            <a:pPr algn="ctr"/>
            <a:r>
              <a:rPr lang="fr-FR" sz="1600" b="1" dirty="0" smtClean="0">
                <a:solidFill>
                  <a:srgbClr val="F38B00"/>
                </a:solidFill>
                <a:latin typeface="Arial" charset="0"/>
                <a:cs typeface="Arial" charset="0"/>
              </a:rPr>
              <a:t>Créer un conteneur</a:t>
            </a:r>
            <a:endParaRPr lang="fr-FR" sz="1600" b="1" dirty="0">
              <a:solidFill>
                <a:srgbClr val="F38B00"/>
              </a:solidFill>
              <a:latin typeface="Arial" charset="0"/>
              <a:cs typeface="Arial" charset="0"/>
            </a:endParaRPr>
          </a:p>
        </p:txBody>
      </p:sp>
      <p:sp>
        <p:nvSpPr>
          <p:cNvPr id="125" name="Text 125"/>
          <p:cNvSpPr txBox="1"/>
          <p:nvPr/>
        </p:nvSpPr>
        <p:spPr>
          <a:xfrm>
            <a:off x="9216001" y="1120515"/>
            <a:ext cx="1260000" cy="242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rtlCol="0" anchor="ctr" anchorCtr="0">
            <a:spAutoFit/>
          </a:bodyPr>
          <a:lstStyle/>
          <a:p>
            <a:pPr lvl="0" algn="ctr">
              <a:lnSpc>
                <a:spcPct val="114999"/>
              </a:lnSpc>
            </a:pPr>
            <a:r>
              <a:rPr lang="fr-FR" sz="1500" b="1" dirty="0" smtClean="0">
                <a:solidFill>
                  <a:srgbClr val="CFCFC4"/>
                </a:solidFill>
                <a:latin typeface="Arial" charset="0"/>
                <a:cs typeface="Arial" charset="0"/>
              </a:rPr>
              <a:t>Introduction</a:t>
            </a:r>
            <a:endParaRPr sz="1500" dirty="0">
              <a:latin typeface="Arial" charset="0"/>
              <a:cs typeface="Arial" charset="0"/>
            </a:endParaRPr>
          </a:p>
        </p:txBody>
      </p:sp>
      <p:sp>
        <p:nvSpPr>
          <p:cNvPr id="38" name="Text 11"/>
          <p:cNvSpPr txBox="1"/>
          <p:nvPr/>
        </p:nvSpPr>
        <p:spPr>
          <a:xfrm>
            <a:off x="9216001" y="3825407"/>
            <a:ext cx="1260000" cy="242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rtlCol="0" anchor="ctr" anchorCtr="0">
            <a:spAutoFit/>
          </a:bodyPr>
          <a:lstStyle/>
          <a:p>
            <a:pPr lvl="0" algn="ctr">
              <a:lnSpc>
                <a:spcPct val="114999"/>
              </a:lnSpc>
            </a:pPr>
            <a:r>
              <a:rPr lang="fr-FR" sz="1500" b="1" dirty="0" smtClean="0">
                <a:solidFill>
                  <a:srgbClr val="CFCFC4"/>
                </a:solidFill>
                <a:latin typeface="Arial" charset="0"/>
                <a:cs typeface="Arial" charset="0"/>
              </a:rPr>
              <a:t>Docker Hub</a:t>
            </a:r>
          </a:p>
        </p:txBody>
      </p:sp>
      <p:sp>
        <p:nvSpPr>
          <p:cNvPr id="39" name="Text 16"/>
          <p:cNvSpPr txBox="1"/>
          <p:nvPr/>
        </p:nvSpPr>
        <p:spPr>
          <a:xfrm>
            <a:off x="9216001" y="6387781"/>
            <a:ext cx="1260000" cy="5083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rtlCol="0" anchor="ctr" anchorCtr="0">
            <a:spAutoFit/>
          </a:bodyPr>
          <a:lstStyle/>
          <a:p>
            <a:pPr lvl="0" algn="ctr">
              <a:lnSpc>
                <a:spcPct val="114999"/>
              </a:lnSpc>
            </a:pPr>
            <a:r>
              <a:rPr lang="fr-FR" sz="1500" b="1" dirty="0" smtClean="0">
                <a:solidFill>
                  <a:srgbClr val="CFCFC4"/>
                </a:solidFill>
                <a:latin typeface="Arial" charset="0"/>
                <a:cs typeface="Arial" charset="0"/>
              </a:rPr>
              <a:t>Docker compose</a:t>
            </a:r>
            <a:endParaRPr sz="1500" dirty="0">
              <a:latin typeface="Arial" charset="0"/>
              <a:cs typeface="Arial" charset="0"/>
            </a:endParaRPr>
          </a:p>
        </p:txBody>
      </p:sp>
      <p:sp>
        <p:nvSpPr>
          <p:cNvPr id="41" name="Text 19"/>
          <p:cNvSpPr txBox="1"/>
          <p:nvPr/>
        </p:nvSpPr>
        <p:spPr>
          <a:xfrm>
            <a:off x="9216001" y="5157411"/>
            <a:ext cx="1260000" cy="242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rtlCol="0" anchor="ctr" anchorCtr="0">
            <a:spAutoFit/>
          </a:bodyPr>
          <a:lstStyle/>
          <a:p>
            <a:pPr lvl="0" algn="ctr">
              <a:lnSpc>
                <a:spcPct val="114999"/>
              </a:lnSpc>
            </a:pPr>
            <a:r>
              <a:rPr lang="fr-FR" sz="1500" b="1" dirty="0" err="1" smtClean="0">
                <a:solidFill>
                  <a:srgbClr val="CFCFC4"/>
                </a:solidFill>
                <a:latin typeface="Arial" charset="0"/>
                <a:cs typeface="Arial" charset="0"/>
              </a:rPr>
              <a:t>Dockerfile</a:t>
            </a:r>
            <a:endParaRPr sz="1500" dirty="0">
              <a:latin typeface="Arial" charset="0"/>
              <a:cs typeface="Arial" charset="0"/>
            </a:endParaRPr>
          </a:p>
        </p:txBody>
      </p:sp>
      <p:sp>
        <p:nvSpPr>
          <p:cNvPr id="9" name="ZoneTexte 8"/>
          <p:cNvSpPr txBox="1"/>
          <p:nvPr/>
        </p:nvSpPr>
        <p:spPr>
          <a:xfrm>
            <a:off x="233338" y="1115542"/>
            <a:ext cx="8496944" cy="7294305"/>
          </a:xfrm>
          <a:prstGeom prst="rect">
            <a:avLst/>
          </a:prstGeom>
          <a:noFill/>
        </p:spPr>
        <p:txBody>
          <a:bodyPr wrap="square" rtlCol="0">
            <a:spAutoFit/>
          </a:bodyPr>
          <a:lstStyle/>
          <a:p>
            <a:r>
              <a:rPr lang="fr-FR" b="1" dirty="0" smtClean="0"/>
              <a:t>docker </a:t>
            </a:r>
            <a:r>
              <a:rPr lang="fr-FR" b="1" dirty="0" err="1" smtClean="0"/>
              <a:t>run</a:t>
            </a:r>
            <a:r>
              <a:rPr lang="fr-FR" b="1" dirty="0" smtClean="0"/>
              <a:t> hello-world</a:t>
            </a:r>
          </a:p>
          <a:p>
            <a:endParaRPr lang="fr-FR" b="1" dirty="0" smtClean="0"/>
          </a:p>
          <a:p>
            <a:endParaRPr lang="fr-FR" b="1" dirty="0" smtClean="0"/>
          </a:p>
          <a:p>
            <a:endParaRPr lang="fr-FR" b="1" dirty="0" smtClean="0"/>
          </a:p>
          <a:p>
            <a:r>
              <a:rPr lang="fr-FR" b="1" dirty="0" smtClean="0"/>
              <a:t>Indique  au système d'exploitation qu’on va utiliser le programme docker.</a:t>
            </a:r>
          </a:p>
          <a:p>
            <a:endParaRPr lang="fr-FR" b="1" dirty="0" smtClean="0"/>
          </a:p>
          <a:p>
            <a:endParaRPr lang="fr-FR" b="1" dirty="0" smtClean="0"/>
          </a:p>
          <a:p>
            <a:endParaRPr lang="fr-FR" b="1" dirty="0" smtClean="0"/>
          </a:p>
          <a:p>
            <a:r>
              <a:rPr lang="fr-FR" b="1" dirty="0" smtClean="0"/>
              <a:t>Sous-commande qui   permet de créer un conteneur et de le démarrer.</a:t>
            </a:r>
          </a:p>
          <a:p>
            <a:endParaRPr lang="fr-FR" b="1" dirty="0" smtClean="0"/>
          </a:p>
          <a:p>
            <a:endParaRPr lang="fr-FR" b="1" dirty="0" smtClean="0"/>
          </a:p>
          <a:p>
            <a:endParaRPr lang="fr-FR" b="1" dirty="0" smtClean="0"/>
          </a:p>
          <a:p>
            <a:endParaRPr lang="fr-FR" b="1" dirty="0" smtClean="0"/>
          </a:p>
          <a:p>
            <a:r>
              <a:rPr lang="fr-FR" b="1" dirty="0" smtClean="0"/>
              <a:t>Indique à docker quelle image il faut charger dans le conteneur.</a:t>
            </a:r>
          </a:p>
          <a:p>
            <a:endParaRPr lang="fr-FR" b="1" dirty="0" smtClean="0"/>
          </a:p>
          <a:p>
            <a:r>
              <a:rPr lang="fr-FR" b="1" dirty="0" smtClean="0"/>
              <a:t>Selon la façon dont elle a été construite, une image peut exécuter une seule commande simple et puis sortir.</a:t>
            </a:r>
          </a:p>
          <a:p>
            <a:endParaRPr lang="fr-FR" b="1" dirty="0" smtClean="0"/>
          </a:p>
          <a:p>
            <a:r>
              <a:rPr lang="fr-FR" b="1" dirty="0" smtClean="0"/>
              <a:t>Docker nous retourne le résultat et le conteneur disparait.</a:t>
            </a:r>
          </a:p>
          <a:p>
            <a:endParaRPr lang="fr-FR" b="1" dirty="0" smtClean="0"/>
          </a:p>
          <a:p>
            <a:endParaRPr lang="fr-FR" b="1" dirty="0" smtClean="0"/>
          </a:p>
          <a:p>
            <a:endParaRPr lang="fr-FR" b="1" dirty="0" smtClean="0"/>
          </a:p>
          <a:p>
            <a:endParaRPr lang="fr-FR" b="1" dirty="0" smtClean="0"/>
          </a:p>
          <a:p>
            <a:endParaRPr lang="fr-FR" b="1" dirty="0" smtClean="0"/>
          </a:p>
          <a:p>
            <a:endParaRPr lang="fr-FR" b="1" dirty="0" smtClean="0"/>
          </a:p>
          <a:p>
            <a:endParaRPr lang="fr-FR" b="1" dirty="0"/>
          </a:p>
        </p:txBody>
      </p:sp>
      <p:cxnSp>
        <p:nvCxnSpPr>
          <p:cNvPr id="11" name="Connecteur droit avec flèche 10"/>
          <p:cNvCxnSpPr/>
          <p:nvPr/>
        </p:nvCxnSpPr>
        <p:spPr>
          <a:xfrm>
            <a:off x="593378" y="1403573"/>
            <a:ext cx="0" cy="792088"/>
          </a:xfrm>
          <a:prstGeom prst="straightConnector1">
            <a:avLst/>
          </a:prstGeom>
          <a:ln w="19050">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12" name="Connecteur droit avec flèche 11"/>
          <p:cNvCxnSpPr/>
          <p:nvPr/>
        </p:nvCxnSpPr>
        <p:spPr>
          <a:xfrm>
            <a:off x="1097434" y="1403573"/>
            <a:ext cx="0" cy="2016224"/>
          </a:xfrm>
          <a:prstGeom prst="straightConnector1">
            <a:avLst/>
          </a:prstGeom>
          <a:ln w="19050">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14" name="Connecteur droit avec flèche 13"/>
          <p:cNvCxnSpPr/>
          <p:nvPr/>
        </p:nvCxnSpPr>
        <p:spPr>
          <a:xfrm>
            <a:off x="2249562" y="1259557"/>
            <a:ext cx="0" cy="3384376"/>
          </a:xfrm>
          <a:prstGeom prst="straightConnector1">
            <a:avLst/>
          </a:prstGeom>
          <a:ln w="19050">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63" name="Image 113"/>
          <p:cNvPicPr>
            <a:picLocks/>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1548" y="9529"/>
            <a:ext cx="10692000" cy="7560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14" name="Text 114"/>
          <p:cNvSpPr txBox="1"/>
          <p:nvPr/>
        </p:nvSpPr>
        <p:spPr>
          <a:xfrm>
            <a:off x="90637" y="107429"/>
            <a:ext cx="10151813" cy="46012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rtlCol="0" anchor="ctr" anchorCtr="0">
            <a:spAutoFit/>
          </a:bodyPr>
          <a:lstStyle/>
          <a:p>
            <a:pPr>
              <a:lnSpc>
                <a:spcPct val="114999"/>
              </a:lnSpc>
            </a:pPr>
            <a:r>
              <a:rPr lang="fr-FR" sz="2600" b="1" dirty="0" smtClean="0">
                <a:solidFill>
                  <a:srgbClr val="F38B00"/>
                </a:solidFill>
                <a:latin typeface="Arial" charset="0"/>
                <a:cs typeface="Arial" charset="0"/>
              </a:rPr>
              <a:t>2. Créer un conteneur</a:t>
            </a:r>
            <a:endParaRPr sz="2600" dirty="0">
              <a:latin typeface="Arial" charset="0"/>
              <a:cs typeface="Arial" charset="0"/>
            </a:endParaRPr>
          </a:p>
        </p:txBody>
      </p:sp>
      <p:sp>
        <p:nvSpPr>
          <p:cNvPr id="121" name="Text 121"/>
          <p:cNvSpPr txBox="1"/>
          <p:nvPr/>
        </p:nvSpPr>
        <p:spPr>
          <a:xfrm>
            <a:off x="9162330" y="2332634"/>
            <a:ext cx="1260000" cy="49244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rtlCol="0" anchor="ctr" anchorCtr="0">
            <a:spAutoFit/>
          </a:bodyPr>
          <a:lstStyle/>
          <a:p>
            <a:pPr algn="ctr"/>
            <a:r>
              <a:rPr lang="fr-FR" sz="1600" b="1" dirty="0" smtClean="0">
                <a:solidFill>
                  <a:srgbClr val="F38B00"/>
                </a:solidFill>
                <a:latin typeface="Arial" charset="0"/>
                <a:cs typeface="Arial" charset="0"/>
              </a:rPr>
              <a:t>Créer un conteneur</a:t>
            </a:r>
            <a:endParaRPr lang="fr-FR" sz="1600" b="1" dirty="0">
              <a:solidFill>
                <a:srgbClr val="F38B00"/>
              </a:solidFill>
              <a:latin typeface="Arial" charset="0"/>
              <a:cs typeface="Arial" charset="0"/>
            </a:endParaRPr>
          </a:p>
        </p:txBody>
      </p:sp>
      <p:sp>
        <p:nvSpPr>
          <p:cNvPr id="125" name="Text 125"/>
          <p:cNvSpPr txBox="1"/>
          <p:nvPr/>
        </p:nvSpPr>
        <p:spPr>
          <a:xfrm>
            <a:off x="9216001" y="1120515"/>
            <a:ext cx="1260000" cy="242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rtlCol="0" anchor="ctr" anchorCtr="0">
            <a:spAutoFit/>
          </a:bodyPr>
          <a:lstStyle/>
          <a:p>
            <a:pPr lvl="0" algn="ctr">
              <a:lnSpc>
                <a:spcPct val="114999"/>
              </a:lnSpc>
            </a:pPr>
            <a:r>
              <a:rPr lang="fr-FR" sz="1500" b="1" dirty="0" smtClean="0">
                <a:solidFill>
                  <a:srgbClr val="CFCFC4"/>
                </a:solidFill>
                <a:latin typeface="Arial" charset="0"/>
                <a:cs typeface="Arial" charset="0"/>
              </a:rPr>
              <a:t>Introduction</a:t>
            </a:r>
            <a:endParaRPr sz="1500" dirty="0">
              <a:latin typeface="Arial" charset="0"/>
              <a:cs typeface="Arial" charset="0"/>
            </a:endParaRPr>
          </a:p>
        </p:txBody>
      </p:sp>
      <p:sp>
        <p:nvSpPr>
          <p:cNvPr id="38" name="Text 11"/>
          <p:cNvSpPr txBox="1"/>
          <p:nvPr/>
        </p:nvSpPr>
        <p:spPr>
          <a:xfrm>
            <a:off x="9216001" y="3825407"/>
            <a:ext cx="1260000" cy="242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rtlCol="0" anchor="ctr" anchorCtr="0">
            <a:spAutoFit/>
          </a:bodyPr>
          <a:lstStyle/>
          <a:p>
            <a:pPr lvl="0" algn="ctr">
              <a:lnSpc>
                <a:spcPct val="114999"/>
              </a:lnSpc>
            </a:pPr>
            <a:r>
              <a:rPr lang="fr-FR" sz="1500" b="1" dirty="0" smtClean="0">
                <a:solidFill>
                  <a:srgbClr val="CFCFC4"/>
                </a:solidFill>
                <a:latin typeface="Arial" charset="0"/>
                <a:cs typeface="Arial" charset="0"/>
              </a:rPr>
              <a:t>Docker Hub</a:t>
            </a:r>
          </a:p>
        </p:txBody>
      </p:sp>
      <p:sp>
        <p:nvSpPr>
          <p:cNvPr id="39" name="Text 16"/>
          <p:cNvSpPr txBox="1"/>
          <p:nvPr/>
        </p:nvSpPr>
        <p:spPr>
          <a:xfrm>
            <a:off x="9216001" y="6387781"/>
            <a:ext cx="1260000" cy="5083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rtlCol="0" anchor="ctr" anchorCtr="0">
            <a:spAutoFit/>
          </a:bodyPr>
          <a:lstStyle/>
          <a:p>
            <a:pPr lvl="0" algn="ctr">
              <a:lnSpc>
                <a:spcPct val="114999"/>
              </a:lnSpc>
            </a:pPr>
            <a:r>
              <a:rPr lang="fr-FR" sz="1500" b="1" dirty="0" smtClean="0">
                <a:solidFill>
                  <a:srgbClr val="CFCFC4"/>
                </a:solidFill>
                <a:latin typeface="Arial" charset="0"/>
                <a:cs typeface="Arial" charset="0"/>
              </a:rPr>
              <a:t>Docker compose</a:t>
            </a:r>
            <a:endParaRPr sz="1500" dirty="0">
              <a:latin typeface="Arial" charset="0"/>
              <a:cs typeface="Arial" charset="0"/>
            </a:endParaRPr>
          </a:p>
        </p:txBody>
      </p:sp>
      <p:sp>
        <p:nvSpPr>
          <p:cNvPr id="41" name="Text 19"/>
          <p:cNvSpPr txBox="1"/>
          <p:nvPr/>
        </p:nvSpPr>
        <p:spPr>
          <a:xfrm>
            <a:off x="9216001" y="5157411"/>
            <a:ext cx="1260000" cy="242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rtlCol="0" anchor="ctr" anchorCtr="0">
            <a:spAutoFit/>
          </a:bodyPr>
          <a:lstStyle/>
          <a:p>
            <a:pPr lvl="0" algn="ctr">
              <a:lnSpc>
                <a:spcPct val="114999"/>
              </a:lnSpc>
            </a:pPr>
            <a:r>
              <a:rPr lang="fr-FR" sz="1500" b="1" dirty="0" err="1" smtClean="0">
                <a:solidFill>
                  <a:srgbClr val="CFCFC4"/>
                </a:solidFill>
                <a:latin typeface="Arial" charset="0"/>
                <a:cs typeface="Arial" charset="0"/>
              </a:rPr>
              <a:t>Dockerfile</a:t>
            </a:r>
            <a:endParaRPr sz="1500" dirty="0">
              <a:latin typeface="Arial" charset="0"/>
              <a:cs typeface="Arial" charset="0"/>
            </a:endParaRPr>
          </a:p>
        </p:txBody>
      </p:sp>
      <p:sp>
        <p:nvSpPr>
          <p:cNvPr id="9" name="ZoneTexte 8"/>
          <p:cNvSpPr txBox="1"/>
          <p:nvPr/>
        </p:nvSpPr>
        <p:spPr>
          <a:xfrm>
            <a:off x="233338" y="1043533"/>
            <a:ext cx="8496944" cy="4524315"/>
          </a:xfrm>
          <a:prstGeom prst="rect">
            <a:avLst/>
          </a:prstGeom>
          <a:noFill/>
        </p:spPr>
        <p:txBody>
          <a:bodyPr wrap="square" rtlCol="0">
            <a:spAutoFit/>
          </a:bodyPr>
          <a:lstStyle/>
          <a:p>
            <a:r>
              <a:rPr lang="en-US" dirty="0" err="1" smtClean="0"/>
              <a:t>docker</a:t>
            </a:r>
            <a:r>
              <a:rPr lang="en-US" dirty="0" smtClean="0"/>
              <a:t> run </a:t>
            </a:r>
            <a:r>
              <a:rPr lang="en-US" dirty="0" err="1" smtClean="0"/>
              <a:t>ubuntu</a:t>
            </a:r>
            <a:r>
              <a:rPr lang="en-US" dirty="0" smtClean="0"/>
              <a:t> /bin/</a:t>
            </a:r>
            <a:r>
              <a:rPr lang="en-US" b="1" dirty="0" smtClean="0"/>
              <a:t>echo</a:t>
            </a:r>
            <a:r>
              <a:rPr lang="en-US" dirty="0" smtClean="0"/>
              <a:t> 'Hello world‘</a:t>
            </a:r>
          </a:p>
          <a:p>
            <a:r>
              <a:rPr lang="fr-FR" dirty="0" smtClean="0"/>
              <a:t>on lance un conteneur dans lequel on charge une image </a:t>
            </a:r>
            <a:r>
              <a:rPr lang="fr-FR" dirty="0" err="1" smtClean="0"/>
              <a:t>ubuntu</a:t>
            </a:r>
            <a:r>
              <a:rPr lang="fr-FR" dirty="0" smtClean="0"/>
              <a:t> (la dernière version) et on exécute une commande</a:t>
            </a:r>
            <a:endParaRPr lang="en-US" dirty="0" smtClean="0"/>
          </a:p>
          <a:p>
            <a:endParaRPr lang="en-US" b="1" dirty="0" smtClean="0"/>
          </a:p>
          <a:p>
            <a:endParaRPr lang="en-US" b="1" dirty="0" smtClean="0"/>
          </a:p>
          <a:p>
            <a:r>
              <a:rPr lang="de-DE" dirty="0" err="1" smtClean="0"/>
              <a:t>docker</a:t>
            </a:r>
            <a:r>
              <a:rPr lang="de-DE" dirty="0" smtClean="0"/>
              <a:t> </a:t>
            </a:r>
            <a:r>
              <a:rPr lang="de-DE" dirty="0" err="1" smtClean="0"/>
              <a:t>run</a:t>
            </a:r>
            <a:r>
              <a:rPr lang="de-DE" dirty="0" smtClean="0"/>
              <a:t> -t -i </a:t>
            </a:r>
            <a:r>
              <a:rPr lang="de-DE" dirty="0" err="1" smtClean="0"/>
              <a:t>ubuntu</a:t>
            </a:r>
            <a:r>
              <a:rPr lang="de-DE" dirty="0" smtClean="0"/>
              <a:t> /bin/</a:t>
            </a:r>
            <a:r>
              <a:rPr lang="de-DE" dirty="0" err="1" smtClean="0"/>
              <a:t>bash</a:t>
            </a:r>
            <a:r>
              <a:rPr lang="de-DE" dirty="0" smtClean="0"/>
              <a:t> </a:t>
            </a:r>
          </a:p>
          <a:p>
            <a:r>
              <a:rPr lang="de-DE" dirty="0" smtClean="0"/>
              <a:t>root@af8bae53bdd3:/</a:t>
            </a:r>
            <a:r>
              <a:rPr lang="de-DE" i="1" dirty="0" smtClean="0"/>
              <a:t># echo </a:t>
            </a:r>
            <a:r>
              <a:rPr lang="en-US" dirty="0" smtClean="0"/>
              <a:t>'Hello world‘</a:t>
            </a:r>
          </a:p>
          <a:p>
            <a:endParaRPr lang="en-US" b="1" dirty="0" smtClean="0"/>
          </a:p>
          <a:p>
            <a:endParaRPr lang="en-US" b="1" dirty="0" smtClean="0"/>
          </a:p>
          <a:p>
            <a:r>
              <a:rPr lang="fr-FR" dirty="0" smtClean="0"/>
              <a:t>Ici, on lance un conteneur toujours avec une image </a:t>
            </a:r>
            <a:r>
              <a:rPr lang="fr-FR" dirty="0" err="1" smtClean="0"/>
              <a:t>Ubuntu</a:t>
            </a:r>
            <a:r>
              <a:rPr lang="fr-FR" dirty="0" smtClean="0"/>
              <a:t>, mais on précise que l'on voir allouer un pseudo terminal (option</a:t>
            </a:r>
            <a:r>
              <a:rPr lang="fr-FR" b="1" dirty="0" smtClean="0"/>
              <a:t> -t</a:t>
            </a:r>
            <a:r>
              <a:rPr lang="fr-FR" dirty="0" smtClean="0"/>
              <a:t>) et un mode interactif avec entrée clavier toujours active (option</a:t>
            </a:r>
            <a:r>
              <a:rPr lang="fr-FR" b="1" dirty="0" smtClean="0"/>
              <a:t> -i</a:t>
            </a:r>
            <a:r>
              <a:rPr lang="fr-FR" dirty="0" smtClean="0"/>
              <a:t>). Puis on lance un </a:t>
            </a:r>
            <a:r>
              <a:rPr lang="fr-FR" dirty="0" err="1" smtClean="0"/>
              <a:t>shell</a:t>
            </a:r>
            <a:r>
              <a:rPr lang="fr-FR" dirty="0" smtClean="0"/>
              <a:t> </a:t>
            </a:r>
            <a:r>
              <a:rPr lang="fr-FR" b="1" dirty="0" err="1" smtClean="0"/>
              <a:t>bash</a:t>
            </a:r>
            <a:r>
              <a:rPr lang="fr-FR" dirty="0" smtClean="0"/>
              <a:t>.</a:t>
            </a:r>
          </a:p>
          <a:p>
            <a:r>
              <a:rPr lang="fr-FR" dirty="0" smtClean="0"/>
              <a:t>Avec cette méthode, on se retrouve à l'intérieur du conteneur comme on peut le voir au niveau du prompt. On peut y exécuter toutes les commandes fournies par le système </a:t>
            </a:r>
            <a:r>
              <a:rPr lang="fr-FR" dirty="0" err="1" smtClean="0"/>
              <a:t>Ubuntu</a:t>
            </a:r>
            <a:r>
              <a:rPr lang="fr-FR" dirty="0" smtClean="0"/>
              <a:t>, installer des paquetages, etc.</a:t>
            </a:r>
          </a:p>
          <a:p>
            <a:endParaRPr lang="fr-FR" b="1" dirty="0"/>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24818</TotalTime>
  <Words>1279</Words>
  <Application>Microsoft Office PowerPoint</Application>
  <PresentationFormat>Personnalisé</PresentationFormat>
  <Paragraphs>379</Paragraphs>
  <Slides>25</Slides>
  <Notes>0</Notes>
  <HiddenSlides>0</HiddenSlides>
  <MMClips>0</MMClips>
  <ScaleCrop>false</ScaleCrop>
  <HeadingPairs>
    <vt:vector size="4" baseType="variant">
      <vt:variant>
        <vt:lpstr>Thème</vt:lpstr>
      </vt:variant>
      <vt:variant>
        <vt:i4>1</vt:i4>
      </vt:variant>
      <vt:variant>
        <vt:lpstr>Titres des diapositives</vt:lpstr>
      </vt:variant>
      <vt:variant>
        <vt:i4>25</vt:i4>
      </vt:variant>
    </vt:vector>
  </HeadingPairs>
  <TitlesOfParts>
    <vt:vector size="26" baseType="lpstr">
      <vt:lpstr>Office Theme</vt:lpstr>
      <vt:lpstr>Diapositive 1</vt:lpstr>
      <vt:lpstr>Diapositive 2</vt:lpstr>
      <vt:lpstr>Diapositive 3</vt:lpstr>
      <vt:lpstr>Diapositive 4</vt:lpstr>
      <vt:lpstr>Diapositive 5</vt:lpstr>
      <vt:lpstr>Diapositive 6</vt:lpstr>
      <vt:lpstr>Diapositive 7</vt:lpstr>
      <vt:lpstr>Diapositive 8</vt:lpstr>
      <vt:lpstr>Diapositive 9</vt:lpstr>
      <vt:lpstr>Diapositive 10</vt:lpstr>
      <vt:lpstr>Diapositive 11</vt:lpstr>
      <vt:lpstr>Diapositive 12</vt:lpstr>
      <vt:lpstr>Diapositive 13</vt:lpstr>
      <vt:lpstr>Diapositive 14</vt:lpstr>
      <vt:lpstr>Diapositive 15</vt:lpstr>
      <vt:lpstr>Diapositive 16</vt:lpstr>
      <vt:lpstr>Diapositive 17</vt:lpstr>
      <vt:lpstr>Diapositive 18</vt:lpstr>
      <vt:lpstr>Diapositive 19</vt:lpstr>
      <vt:lpstr>Diapositive 20</vt:lpstr>
      <vt:lpstr>Diapositive 21</vt:lpstr>
      <vt:lpstr>Diapositive 22</vt:lpstr>
      <vt:lpstr>Diapositive 23</vt:lpstr>
      <vt:lpstr>Diapositive 24</vt:lpstr>
      <vt:lpstr>Diapositive 25</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Diapositive 1</dc:title>
  <dc:creator>Hassen KEFI</dc:creator>
  <cp:lastModifiedBy>zandolsi</cp:lastModifiedBy>
  <cp:revision>831</cp:revision>
  <dcterms:modified xsi:type="dcterms:W3CDTF">2016-09-06T15:44:02Z</dcterms:modified>
</cp:coreProperties>
</file>